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1"/>
  </p:notesMasterIdLst>
  <p:sldIdLst>
    <p:sldId id="256" r:id="rId2"/>
    <p:sldId id="267" r:id="rId3"/>
    <p:sldId id="263" r:id="rId4"/>
    <p:sldId id="268" r:id="rId5"/>
    <p:sldId id="269" r:id="rId6"/>
    <p:sldId id="273" r:id="rId7"/>
    <p:sldId id="259" r:id="rId8"/>
    <p:sldId id="258" r:id="rId9"/>
    <p:sldId id="257" r:id="rId10"/>
    <p:sldId id="260" r:id="rId11"/>
    <p:sldId id="261" r:id="rId12"/>
    <p:sldId id="262" r:id="rId13"/>
    <p:sldId id="272" r:id="rId14"/>
    <p:sldId id="274" r:id="rId15"/>
    <p:sldId id="275" r:id="rId16"/>
    <p:sldId id="266" r:id="rId17"/>
    <p:sldId id="270" r:id="rId18"/>
    <p:sldId id="271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450A1-17AE-4CDD-AAD6-30524DF35497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E8E28-E08F-4DB0-93D7-255227586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9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132D-88B8-478D-BDAD-EDB9353C0C0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6A94D-0C21-4D8E-9449-4440A7BE9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132D-88B8-478D-BDAD-EDB9353C0C0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6A94D-0C21-4D8E-9449-4440A7BE9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132D-88B8-478D-BDAD-EDB9353C0C0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6A94D-0C21-4D8E-9449-4440A7BE9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132D-88B8-478D-BDAD-EDB9353C0C0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6A94D-0C21-4D8E-9449-4440A7BE9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132D-88B8-478D-BDAD-EDB9353C0C0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6A94D-0C21-4D8E-9449-4440A7BE9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132D-88B8-478D-BDAD-EDB9353C0C0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6A94D-0C21-4D8E-9449-4440A7BE9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132D-88B8-478D-BDAD-EDB9353C0C0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6A94D-0C21-4D8E-9449-4440A7BE9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132D-88B8-478D-BDAD-EDB9353C0C0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6A94D-0C21-4D8E-9449-4440A7BE9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132D-88B8-478D-BDAD-EDB9353C0C0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6A94D-0C21-4D8E-9449-4440A7BE9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132D-88B8-478D-BDAD-EDB9353C0C0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6A94D-0C21-4D8E-9449-4440A7BE9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132D-88B8-478D-BDAD-EDB9353C0C0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6A94D-0C21-4D8E-9449-4440A7BE9799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7132D-88B8-478D-BDAD-EDB9353C0C0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6A94D-0C21-4D8E-9449-4440A7BE979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jbagley@kenyonindustries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6"/>
            <a:ext cx="7117180" cy="854446"/>
          </a:xfrm>
        </p:spPr>
        <p:txBody>
          <a:bodyPr/>
          <a:lstStyle/>
          <a:p>
            <a:r>
              <a:rPr lang="en-US" dirty="0" err="1" smtClean="0"/>
              <a:t>InstaPlow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1281588"/>
          </a:xfrm>
        </p:spPr>
        <p:txBody>
          <a:bodyPr>
            <a:normAutofit/>
          </a:bodyPr>
          <a:lstStyle/>
          <a:p>
            <a:r>
              <a:rPr lang="en-US" dirty="0" smtClean="0"/>
              <a:t>An inflatable device that attaches to the rear of a car and enables the driver to push snow away as they exit the garage.</a:t>
            </a:r>
            <a:endParaRPr lang="en-US" dirty="0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8307" y="6330042"/>
            <a:ext cx="6477000" cy="338328"/>
          </a:xfrm>
        </p:spPr>
        <p:txBody>
          <a:bodyPr/>
          <a:lstStyle/>
          <a:p>
            <a:r>
              <a:rPr lang="en-US" sz="1000" dirty="0" smtClean="0"/>
              <a:t>Originator: Rick Davids, human factors engineer, 831-359-6851, rcdavids1@verizon.net</a:t>
            </a:r>
          </a:p>
          <a:p>
            <a:endParaRPr kumimoji="0" lang="en-US" sz="1000" dirty="0"/>
          </a:p>
        </p:txBody>
      </p:sp>
    </p:spTree>
    <p:extLst>
      <p:ext uri="{BB962C8B-B14F-4D97-AF65-F5344CB8AC3E}">
        <p14:creationId xmlns:p14="http://schemas.microsoft.com/office/powerpoint/2010/main" val="183552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customer wants…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an ‘easy-to-use’, ‘light weight’ snow plow…</a:t>
            </a:r>
          </a:p>
          <a:p>
            <a:r>
              <a:rPr lang="en-US" dirty="0" smtClean="0"/>
              <a:t>that ‘attaches’ to the rear of a car…</a:t>
            </a:r>
          </a:p>
          <a:p>
            <a:r>
              <a:rPr lang="en-US" dirty="0"/>
              <a:t>w</a:t>
            </a:r>
            <a:r>
              <a:rPr lang="en-US" dirty="0" smtClean="0"/>
              <a:t>ithout using ‘unapproved tools’…</a:t>
            </a:r>
          </a:p>
          <a:p>
            <a:r>
              <a:rPr lang="en-US" dirty="0"/>
              <a:t>b</a:t>
            </a:r>
            <a:r>
              <a:rPr lang="en-US" dirty="0" smtClean="0"/>
              <a:t>y one ‘person’…</a:t>
            </a:r>
          </a:p>
          <a:p>
            <a:r>
              <a:rPr lang="en-US" dirty="0"/>
              <a:t>u</a:t>
            </a:r>
            <a:r>
              <a:rPr lang="en-US" dirty="0" smtClean="0"/>
              <a:t>nder ‘stressful’ conditions…</a:t>
            </a:r>
          </a:p>
          <a:p>
            <a:r>
              <a:rPr lang="en-US" dirty="0"/>
              <a:t>i</a:t>
            </a:r>
            <a:r>
              <a:rPr lang="en-US" dirty="0" smtClean="0"/>
              <a:t>n ‘a short period’ of time…</a:t>
            </a:r>
          </a:p>
          <a:p>
            <a:r>
              <a:rPr lang="en-US" dirty="0" smtClean="0"/>
              <a:t>that’s ‘cheap’.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>
          <a:xfrm>
            <a:off x="7314488" y="6246975"/>
            <a:ext cx="1017662" cy="274320"/>
          </a:xfrm>
        </p:spPr>
        <p:txBody>
          <a:bodyPr/>
          <a:lstStyle/>
          <a:p>
            <a:fld id="{3C5588DB-3968-4F3D-BE60-971D3BC7BF89}" type="datetime1">
              <a:rPr lang="en-US" smtClean="0"/>
              <a:t>9/22/2014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8307" y="6330042"/>
            <a:ext cx="6477000" cy="338328"/>
          </a:xfrm>
        </p:spPr>
        <p:txBody>
          <a:bodyPr/>
          <a:lstStyle/>
          <a:p>
            <a:r>
              <a:rPr lang="en-US" sz="1000" dirty="0" smtClean="0"/>
              <a:t>Originator: Rick Davids, human factors engineer, 831-359-6851, rcdavids1@verizon.net</a:t>
            </a:r>
          </a:p>
          <a:p>
            <a:endParaRPr kumimoji="0" lang="en-US" sz="1000" dirty="0"/>
          </a:p>
        </p:txBody>
      </p:sp>
    </p:spTree>
    <p:extLst>
      <p:ext uri="{BB962C8B-B14F-4D97-AF65-F5344CB8AC3E}">
        <p14:creationId xmlns:p14="http://schemas.microsoft.com/office/powerpoint/2010/main" val="346244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Translated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7314488" y="6246975"/>
            <a:ext cx="1017662" cy="274320"/>
          </a:xfrm>
        </p:spPr>
        <p:txBody>
          <a:bodyPr/>
          <a:lstStyle/>
          <a:p>
            <a:fld id="{3C5588DB-3968-4F3D-BE60-971D3BC7BF89}" type="datetime1">
              <a:rPr lang="en-US" smtClean="0"/>
              <a:t>9/22/2014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901422"/>
              </p:ext>
            </p:extLst>
          </p:nvPr>
        </p:nvGraphicFramePr>
        <p:xfrm>
          <a:off x="941283" y="1430560"/>
          <a:ext cx="6869573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9424"/>
                <a:gridCol w="3760149"/>
              </a:tblGrid>
              <a:tr h="25485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What customer</a:t>
                      </a:r>
                      <a:r>
                        <a:rPr lang="en-US" sz="1600" baseline="0" dirty="0" smtClean="0"/>
                        <a:t> wants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Translated</a:t>
                      </a:r>
                      <a:r>
                        <a:rPr lang="en-US" sz="1600" baseline="0" dirty="0" smtClean="0"/>
                        <a:t> into </a:t>
                      </a:r>
                      <a:r>
                        <a:rPr lang="en-US" sz="1600" baseline="0" smtClean="0"/>
                        <a:t>a requirement</a:t>
                      </a:r>
                      <a:endParaRPr lang="en-US" sz="1600" dirty="0"/>
                    </a:p>
                  </a:txBody>
                  <a:tcPr/>
                </a:tc>
              </a:tr>
              <a:tr h="21237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Light</a:t>
                      </a:r>
                      <a:r>
                        <a:rPr lang="en-US" sz="1200" baseline="0" dirty="0" smtClean="0"/>
                        <a:t> weight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Less than 10 lbs.</a:t>
                      </a:r>
                      <a:endParaRPr lang="en-US" sz="1200" dirty="0"/>
                    </a:p>
                  </a:txBody>
                  <a:tcPr/>
                </a:tc>
              </a:tr>
              <a:tr h="21237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Attaches easily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Attached by one person using both hands</a:t>
                      </a:r>
                      <a:endParaRPr lang="en-US" sz="1200" dirty="0"/>
                    </a:p>
                  </a:txBody>
                  <a:tcPr/>
                </a:tc>
              </a:tr>
              <a:tr h="21237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Doesn’t require special tools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Only tools in</a:t>
                      </a:r>
                      <a:r>
                        <a:rPr lang="en-US" sz="1200" dirty="0" smtClean="0"/>
                        <a:t> kit,</a:t>
                      </a:r>
                      <a:r>
                        <a:rPr lang="en-US" sz="1200" baseline="0" dirty="0" smtClean="0"/>
                        <a:t> if provided</a:t>
                      </a:r>
                      <a:endParaRPr lang="en-US" sz="1200" dirty="0"/>
                    </a:p>
                  </a:txBody>
                  <a:tcPr/>
                </a:tc>
              </a:tr>
              <a:tr h="21237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Even a small person can use</a:t>
                      </a:r>
                      <a:r>
                        <a:rPr lang="en-US" sz="1200" baseline="0" dirty="0" smtClean="0"/>
                        <a:t> it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One 5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dirty="0" smtClean="0"/>
                        <a:t> percentile</a:t>
                      </a:r>
                      <a:r>
                        <a:rPr lang="en-US" sz="1200" baseline="0" dirty="0" smtClean="0"/>
                        <a:t> female</a:t>
                      </a:r>
                      <a:endParaRPr lang="en-US" sz="1200" dirty="0"/>
                    </a:p>
                  </a:txBody>
                  <a:tcPr/>
                </a:tc>
              </a:tr>
              <a:tr h="21237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Doesn’t stress</a:t>
                      </a:r>
                      <a:r>
                        <a:rPr lang="en-US" sz="1200" baseline="0" dirty="0" smtClean="0"/>
                        <a:t> 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Maintains</a:t>
                      </a:r>
                      <a:r>
                        <a:rPr lang="en-US" sz="1200" baseline="0" dirty="0" smtClean="0"/>
                        <a:t> normal heart rate</a:t>
                      </a:r>
                      <a:endParaRPr lang="en-US" sz="1200" dirty="0"/>
                    </a:p>
                  </a:txBody>
                  <a:tcPr/>
                </a:tc>
              </a:tr>
              <a:tr h="21237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Takes a few minutes to install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Less than 10 minutes</a:t>
                      </a:r>
                      <a:endParaRPr lang="en-US" sz="1200" dirty="0"/>
                    </a:p>
                  </a:txBody>
                  <a:tcPr/>
                </a:tc>
              </a:tr>
              <a:tr h="21237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Cheap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Less than $99</a:t>
                      </a:r>
                      <a:endParaRPr lang="en-US" sz="1200" dirty="0"/>
                    </a:p>
                  </a:txBody>
                  <a:tcPr/>
                </a:tc>
              </a:tr>
              <a:tr h="21237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Easy</a:t>
                      </a:r>
                      <a:r>
                        <a:rPr lang="en-US" sz="1200" baseline="0" dirty="0" smtClean="0"/>
                        <a:t> to set up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Rolls up or rolls out</a:t>
                      </a:r>
                      <a:endParaRPr lang="en-US" sz="1200" dirty="0"/>
                    </a:p>
                  </a:txBody>
                  <a:tcPr/>
                </a:tc>
              </a:tr>
              <a:tr h="21237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 can</a:t>
                      </a:r>
                      <a:r>
                        <a:rPr lang="en-US" sz="1200" baseline="0" dirty="0" smtClean="0"/>
                        <a:t> do it in my garage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Setup in a 7 ft.</a:t>
                      </a:r>
                      <a:r>
                        <a:rPr lang="en-US" sz="1200" baseline="0" dirty="0" smtClean="0"/>
                        <a:t> wide X 3 ft. deep space</a:t>
                      </a:r>
                      <a:endParaRPr lang="en-US" sz="1200" dirty="0"/>
                    </a:p>
                  </a:txBody>
                  <a:tcPr/>
                </a:tc>
              </a:tr>
              <a:tr h="21237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Easy to inflate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Assisted</a:t>
                      </a:r>
                      <a:r>
                        <a:rPr lang="en-US" sz="1200" baseline="0" dirty="0" smtClean="0"/>
                        <a:t> with foot or electric pump</a:t>
                      </a:r>
                      <a:endParaRPr lang="en-US" sz="1200" dirty="0"/>
                    </a:p>
                  </a:txBody>
                  <a:tcPr/>
                </a:tc>
              </a:tr>
              <a:tr h="21237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Make it safe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System Safety Hazard Analysis</a:t>
                      </a:r>
                      <a:endParaRPr lang="en-US" sz="1200" dirty="0"/>
                    </a:p>
                  </a:txBody>
                  <a:tcPr/>
                </a:tc>
              </a:tr>
              <a:tr h="21237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1237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1237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1237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8307" y="6330042"/>
            <a:ext cx="6477000" cy="338328"/>
          </a:xfrm>
        </p:spPr>
        <p:txBody>
          <a:bodyPr/>
          <a:lstStyle/>
          <a:p>
            <a:r>
              <a:rPr lang="en-US" sz="1000" dirty="0" smtClean="0"/>
              <a:t>Originator: Rick Davids, human factors engineer, 831-359-6851, rcdavids1@verizon.net</a:t>
            </a:r>
          </a:p>
          <a:p>
            <a:endParaRPr kumimoji="0" lang="en-US" sz="1000" dirty="0"/>
          </a:p>
        </p:txBody>
      </p:sp>
    </p:spTree>
    <p:extLst>
      <p:ext uri="{BB962C8B-B14F-4D97-AF65-F5344CB8AC3E}">
        <p14:creationId xmlns:p14="http://schemas.microsoft.com/office/powerpoint/2010/main" val="370262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– What do you see?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80945" y="5951810"/>
            <a:ext cx="5256399" cy="365125"/>
          </a:xfrm>
        </p:spPr>
        <p:txBody>
          <a:bodyPr/>
          <a:lstStyle/>
          <a:p>
            <a:r>
              <a:rPr lang="en-US" dirty="0" err="1" smtClean="0"/>
              <a:t>TwoTools</a:t>
            </a:r>
            <a:r>
              <a:rPr lang="en-US" dirty="0" smtClean="0"/>
              <a:t> Presentation, University of Rhode Island Engineering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362" y="1603191"/>
            <a:ext cx="3454407" cy="23425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029" y="1618311"/>
            <a:ext cx="3413797" cy="22700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32" y="4065564"/>
            <a:ext cx="3363775" cy="22367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932" y="4066344"/>
            <a:ext cx="3123028" cy="21794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7314488" y="6246975"/>
            <a:ext cx="1017662" cy="274320"/>
          </a:xfrm>
        </p:spPr>
        <p:txBody>
          <a:bodyPr/>
          <a:lstStyle/>
          <a:p>
            <a:fld id="{3C5588DB-3968-4F3D-BE60-971D3BC7BF89}" type="datetime1">
              <a:rPr lang="en-US" smtClean="0"/>
              <a:t>9/22/2014</a:t>
            </a:fld>
            <a:endParaRPr lang="en-US" dirty="0"/>
          </a:p>
        </p:txBody>
      </p:sp>
      <p:sp>
        <p:nvSpPr>
          <p:cNvPr id="11" name="Footer Placeholder 5"/>
          <p:cNvSpPr txBox="1">
            <a:spLocks/>
          </p:cNvSpPr>
          <p:nvPr/>
        </p:nvSpPr>
        <p:spPr>
          <a:xfrm>
            <a:off x="1038307" y="6330042"/>
            <a:ext cx="6477000" cy="3383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smtClean="0"/>
              <a:t>Originator: Rick Davids, human factors engineer, 831-359-6851, rcdavids1@verizon.net</a:t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64443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 and Interferences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At least three possible interfaces:</a:t>
            </a:r>
          </a:p>
          <a:p>
            <a:pPr lvl="1"/>
            <a:r>
              <a:rPr lang="en-US" dirty="0" smtClean="0"/>
              <a:t>Left and right wheel wells</a:t>
            </a:r>
          </a:p>
          <a:p>
            <a:pPr lvl="2"/>
            <a:r>
              <a:rPr lang="en-US" dirty="0" smtClean="0"/>
              <a:t>To attach adjustable straps with padded cleat</a:t>
            </a:r>
          </a:p>
          <a:p>
            <a:pPr lvl="1"/>
            <a:r>
              <a:rPr lang="en-US" dirty="0" smtClean="0"/>
              <a:t>The trunk lid / trunk tray interface</a:t>
            </a:r>
          </a:p>
          <a:p>
            <a:pPr lvl="2"/>
            <a:r>
              <a:rPr lang="en-US" dirty="0" smtClean="0"/>
              <a:t>Could trap thick fabric straps 1 ft. wide either side of latch</a:t>
            </a:r>
          </a:p>
          <a:p>
            <a:pPr lvl="2"/>
            <a:r>
              <a:rPr lang="en-US" dirty="0" smtClean="0"/>
              <a:t>Design a pillow bumper inside trunk to distribute load</a:t>
            </a:r>
          </a:p>
          <a:p>
            <a:pPr lvl="1"/>
            <a:r>
              <a:rPr lang="en-US" dirty="0" smtClean="0"/>
              <a:t>Bumper</a:t>
            </a:r>
          </a:p>
          <a:p>
            <a:pPr lvl="2"/>
            <a:r>
              <a:rPr lang="en-US" dirty="0" smtClean="0"/>
              <a:t>Moderate amount of force can be applied</a:t>
            </a:r>
          </a:p>
          <a:p>
            <a:r>
              <a:rPr lang="en-US" dirty="0"/>
              <a:t>P</a:t>
            </a:r>
            <a:r>
              <a:rPr lang="en-US" dirty="0" smtClean="0"/>
              <a:t>ossible interferences</a:t>
            </a:r>
          </a:p>
          <a:p>
            <a:pPr lvl="1"/>
            <a:r>
              <a:rPr lang="en-US" dirty="0" smtClean="0"/>
              <a:t>Exhaust pipes</a:t>
            </a:r>
          </a:p>
          <a:p>
            <a:pPr lvl="2"/>
            <a:r>
              <a:rPr lang="en-US" dirty="0" smtClean="0"/>
              <a:t>Left, right or center</a:t>
            </a:r>
          </a:p>
          <a:p>
            <a:pPr lvl="2"/>
            <a:r>
              <a:rPr lang="en-US" dirty="0" smtClean="0"/>
              <a:t>Single or dual exhaust pipes</a:t>
            </a:r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8307" y="6330042"/>
            <a:ext cx="6477000" cy="338328"/>
          </a:xfrm>
        </p:spPr>
        <p:txBody>
          <a:bodyPr/>
          <a:lstStyle/>
          <a:p>
            <a:r>
              <a:rPr lang="en-US" sz="1000" dirty="0" smtClean="0"/>
              <a:t>Originator: Rick Davids, human factors engineer, 831-359-6851, rcdavids1@verizon.net</a:t>
            </a:r>
          </a:p>
          <a:p>
            <a:endParaRPr kumimoji="0" lang="en-US" sz="1000" dirty="0"/>
          </a:p>
        </p:txBody>
      </p:sp>
    </p:spTree>
    <p:extLst>
      <p:ext uri="{BB962C8B-B14F-4D97-AF65-F5344CB8AC3E}">
        <p14:creationId xmlns:p14="http://schemas.microsoft.com/office/powerpoint/2010/main" val="124117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Notional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546789"/>
            <a:ext cx="7125112" cy="769121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Wedge shaped; 30 inches high</a:t>
            </a:r>
          </a:p>
          <a:p>
            <a:r>
              <a:rPr lang="en-US" sz="2400" dirty="0" smtClean="0"/>
              <a:t>Plan View</a:t>
            </a:r>
            <a:endParaRPr lang="en-US" sz="2400" dirty="0"/>
          </a:p>
        </p:txBody>
      </p:sp>
      <p:sp>
        <p:nvSpPr>
          <p:cNvPr id="4" name="Freeform 3"/>
          <p:cNvSpPr/>
          <p:nvPr/>
        </p:nvSpPr>
        <p:spPr>
          <a:xfrm>
            <a:off x="3216689" y="3071576"/>
            <a:ext cx="860166" cy="1921824"/>
          </a:xfrm>
          <a:custGeom>
            <a:avLst/>
            <a:gdLst>
              <a:gd name="connsiteX0" fmla="*/ 0 w 436304"/>
              <a:gd name="connsiteY0" fmla="*/ 274 h 1931892"/>
              <a:gd name="connsiteX1" fmla="*/ 59820 w 436304"/>
              <a:gd name="connsiteY1" fmla="*/ 8820 h 1931892"/>
              <a:gd name="connsiteX2" fmla="*/ 239282 w 436304"/>
              <a:gd name="connsiteY2" fmla="*/ 43003 h 1931892"/>
              <a:gd name="connsiteX3" fmla="*/ 247828 w 436304"/>
              <a:gd name="connsiteY3" fmla="*/ 94278 h 1931892"/>
              <a:gd name="connsiteX4" fmla="*/ 273465 w 436304"/>
              <a:gd name="connsiteY4" fmla="*/ 119916 h 1931892"/>
              <a:gd name="connsiteX5" fmla="*/ 282011 w 436304"/>
              <a:gd name="connsiteY5" fmla="*/ 145553 h 1931892"/>
              <a:gd name="connsiteX6" fmla="*/ 316194 w 436304"/>
              <a:gd name="connsiteY6" fmla="*/ 196828 h 1931892"/>
              <a:gd name="connsiteX7" fmla="*/ 341832 w 436304"/>
              <a:gd name="connsiteY7" fmla="*/ 256648 h 1931892"/>
              <a:gd name="connsiteX8" fmla="*/ 358923 w 436304"/>
              <a:gd name="connsiteY8" fmla="*/ 316469 h 1931892"/>
              <a:gd name="connsiteX9" fmla="*/ 376015 w 436304"/>
              <a:gd name="connsiteY9" fmla="*/ 342106 h 1931892"/>
              <a:gd name="connsiteX10" fmla="*/ 384560 w 436304"/>
              <a:gd name="connsiteY10" fmla="*/ 367744 h 1931892"/>
              <a:gd name="connsiteX11" fmla="*/ 393106 w 436304"/>
              <a:gd name="connsiteY11" fmla="*/ 410473 h 1931892"/>
              <a:gd name="connsiteX12" fmla="*/ 418744 w 436304"/>
              <a:gd name="connsiteY12" fmla="*/ 453202 h 1931892"/>
              <a:gd name="connsiteX13" fmla="*/ 427289 w 436304"/>
              <a:gd name="connsiteY13" fmla="*/ 837762 h 1931892"/>
              <a:gd name="connsiteX14" fmla="*/ 435835 w 436304"/>
              <a:gd name="connsiteY14" fmla="*/ 863400 h 1931892"/>
              <a:gd name="connsiteX15" fmla="*/ 427289 w 436304"/>
              <a:gd name="connsiteY15" fmla="*/ 965949 h 1931892"/>
              <a:gd name="connsiteX16" fmla="*/ 427289 w 436304"/>
              <a:gd name="connsiteY16" fmla="*/ 1401785 h 1931892"/>
              <a:gd name="connsiteX17" fmla="*/ 418744 w 436304"/>
              <a:gd name="connsiteY17" fmla="*/ 1444514 h 1931892"/>
              <a:gd name="connsiteX18" fmla="*/ 410198 w 436304"/>
              <a:gd name="connsiteY18" fmla="*/ 1495788 h 1931892"/>
              <a:gd name="connsiteX19" fmla="*/ 393106 w 436304"/>
              <a:gd name="connsiteY19" fmla="*/ 1547063 h 1931892"/>
              <a:gd name="connsiteX20" fmla="*/ 376015 w 436304"/>
              <a:gd name="connsiteY20" fmla="*/ 1606884 h 1931892"/>
              <a:gd name="connsiteX21" fmla="*/ 358923 w 436304"/>
              <a:gd name="connsiteY21" fmla="*/ 1641067 h 1931892"/>
              <a:gd name="connsiteX22" fmla="*/ 341832 w 436304"/>
              <a:gd name="connsiteY22" fmla="*/ 1709433 h 1931892"/>
              <a:gd name="connsiteX23" fmla="*/ 307648 w 436304"/>
              <a:gd name="connsiteY23" fmla="*/ 1760708 h 1931892"/>
              <a:gd name="connsiteX24" fmla="*/ 282011 w 436304"/>
              <a:gd name="connsiteY24" fmla="*/ 1777800 h 1931892"/>
              <a:gd name="connsiteX25" fmla="*/ 222190 w 436304"/>
              <a:gd name="connsiteY25" fmla="*/ 1820529 h 1931892"/>
              <a:gd name="connsiteX26" fmla="*/ 145278 w 436304"/>
              <a:gd name="connsiteY26" fmla="*/ 1854712 h 1931892"/>
              <a:gd name="connsiteX27" fmla="*/ 111095 w 436304"/>
              <a:gd name="connsiteY27" fmla="*/ 1871803 h 1931892"/>
              <a:gd name="connsiteX28" fmla="*/ 85458 w 436304"/>
              <a:gd name="connsiteY28" fmla="*/ 1888895 h 1931892"/>
              <a:gd name="connsiteX29" fmla="*/ 34183 w 436304"/>
              <a:gd name="connsiteY29" fmla="*/ 1905987 h 1931892"/>
              <a:gd name="connsiteX30" fmla="*/ 0 w 436304"/>
              <a:gd name="connsiteY30" fmla="*/ 1931624 h 1931892"/>
              <a:gd name="connsiteX0" fmla="*/ 0 w 436304"/>
              <a:gd name="connsiteY0" fmla="*/ 310 h 1931928"/>
              <a:gd name="connsiteX1" fmla="*/ 59820 w 436304"/>
              <a:gd name="connsiteY1" fmla="*/ 8856 h 1931928"/>
              <a:gd name="connsiteX2" fmla="*/ 196419 w 436304"/>
              <a:gd name="connsiteY2" fmla="*/ 90664 h 1931928"/>
              <a:gd name="connsiteX3" fmla="*/ 247828 w 436304"/>
              <a:gd name="connsiteY3" fmla="*/ 94314 h 1931928"/>
              <a:gd name="connsiteX4" fmla="*/ 273465 w 436304"/>
              <a:gd name="connsiteY4" fmla="*/ 119952 h 1931928"/>
              <a:gd name="connsiteX5" fmla="*/ 282011 w 436304"/>
              <a:gd name="connsiteY5" fmla="*/ 145589 h 1931928"/>
              <a:gd name="connsiteX6" fmla="*/ 316194 w 436304"/>
              <a:gd name="connsiteY6" fmla="*/ 196864 h 1931928"/>
              <a:gd name="connsiteX7" fmla="*/ 341832 w 436304"/>
              <a:gd name="connsiteY7" fmla="*/ 256684 h 1931928"/>
              <a:gd name="connsiteX8" fmla="*/ 358923 w 436304"/>
              <a:gd name="connsiteY8" fmla="*/ 316505 h 1931928"/>
              <a:gd name="connsiteX9" fmla="*/ 376015 w 436304"/>
              <a:gd name="connsiteY9" fmla="*/ 342142 h 1931928"/>
              <a:gd name="connsiteX10" fmla="*/ 384560 w 436304"/>
              <a:gd name="connsiteY10" fmla="*/ 367780 h 1931928"/>
              <a:gd name="connsiteX11" fmla="*/ 393106 w 436304"/>
              <a:gd name="connsiteY11" fmla="*/ 410509 h 1931928"/>
              <a:gd name="connsiteX12" fmla="*/ 418744 w 436304"/>
              <a:gd name="connsiteY12" fmla="*/ 453238 h 1931928"/>
              <a:gd name="connsiteX13" fmla="*/ 427289 w 436304"/>
              <a:gd name="connsiteY13" fmla="*/ 837798 h 1931928"/>
              <a:gd name="connsiteX14" fmla="*/ 435835 w 436304"/>
              <a:gd name="connsiteY14" fmla="*/ 863436 h 1931928"/>
              <a:gd name="connsiteX15" fmla="*/ 427289 w 436304"/>
              <a:gd name="connsiteY15" fmla="*/ 965985 h 1931928"/>
              <a:gd name="connsiteX16" fmla="*/ 427289 w 436304"/>
              <a:gd name="connsiteY16" fmla="*/ 1401821 h 1931928"/>
              <a:gd name="connsiteX17" fmla="*/ 418744 w 436304"/>
              <a:gd name="connsiteY17" fmla="*/ 1444550 h 1931928"/>
              <a:gd name="connsiteX18" fmla="*/ 410198 w 436304"/>
              <a:gd name="connsiteY18" fmla="*/ 1495824 h 1931928"/>
              <a:gd name="connsiteX19" fmla="*/ 393106 w 436304"/>
              <a:gd name="connsiteY19" fmla="*/ 1547099 h 1931928"/>
              <a:gd name="connsiteX20" fmla="*/ 376015 w 436304"/>
              <a:gd name="connsiteY20" fmla="*/ 1606920 h 1931928"/>
              <a:gd name="connsiteX21" fmla="*/ 358923 w 436304"/>
              <a:gd name="connsiteY21" fmla="*/ 1641103 h 1931928"/>
              <a:gd name="connsiteX22" fmla="*/ 341832 w 436304"/>
              <a:gd name="connsiteY22" fmla="*/ 1709469 h 1931928"/>
              <a:gd name="connsiteX23" fmla="*/ 307648 w 436304"/>
              <a:gd name="connsiteY23" fmla="*/ 1760744 h 1931928"/>
              <a:gd name="connsiteX24" fmla="*/ 282011 w 436304"/>
              <a:gd name="connsiteY24" fmla="*/ 1777836 h 1931928"/>
              <a:gd name="connsiteX25" fmla="*/ 222190 w 436304"/>
              <a:gd name="connsiteY25" fmla="*/ 1820565 h 1931928"/>
              <a:gd name="connsiteX26" fmla="*/ 145278 w 436304"/>
              <a:gd name="connsiteY26" fmla="*/ 1854748 h 1931928"/>
              <a:gd name="connsiteX27" fmla="*/ 111095 w 436304"/>
              <a:gd name="connsiteY27" fmla="*/ 1871839 h 1931928"/>
              <a:gd name="connsiteX28" fmla="*/ 85458 w 436304"/>
              <a:gd name="connsiteY28" fmla="*/ 1888931 h 1931928"/>
              <a:gd name="connsiteX29" fmla="*/ 34183 w 436304"/>
              <a:gd name="connsiteY29" fmla="*/ 1906023 h 1931928"/>
              <a:gd name="connsiteX30" fmla="*/ 0 w 436304"/>
              <a:gd name="connsiteY30" fmla="*/ 1931660 h 1931928"/>
              <a:gd name="connsiteX0" fmla="*/ 0 w 436304"/>
              <a:gd name="connsiteY0" fmla="*/ 0 h 1931618"/>
              <a:gd name="connsiteX1" fmla="*/ 59820 w 436304"/>
              <a:gd name="connsiteY1" fmla="*/ 8546 h 1931618"/>
              <a:gd name="connsiteX2" fmla="*/ 205944 w 436304"/>
              <a:gd name="connsiteY2" fmla="*/ 76067 h 1931618"/>
              <a:gd name="connsiteX3" fmla="*/ 247828 w 436304"/>
              <a:gd name="connsiteY3" fmla="*/ 94004 h 1931618"/>
              <a:gd name="connsiteX4" fmla="*/ 273465 w 436304"/>
              <a:gd name="connsiteY4" fmla="*/ 119642 h 1931618"/>
              <a:gd name="connsiteX5" fmla="*/ 282011 w 436304"/>
              <a:gd name="connsiteY5" fmla="*/ 145279 h 1931618"/>
              <a:gd name="connsiteX6" fmla="*/ 316194 w 436304"/>
              <a:gd name="connsiteY6" fmla="*/ 196554 h 1931618"/>
              <a:gd name="connsiteX7" fmla="*/ 341832 w 436304"/>
              <a:gd name="connsiteY7" fmla="*/ 256374 h 1931618"/>
              <a:gd name="connsiteX8" fmla="*/ 358923 w 436304"/>
              <a:gd name="connsiteY8" fmla="*/ 316195 h 1931618"/>
              <a:gd name="connsiteX9" fmla="*/ 376015 w 436304"/>
              <a:gd name="connsiteY9" fmla="*/ 341832 h 1931618"/>
              <a:gd name="connsiteX10" fmla="*/ 384560 w 436304"/>
              <a:gd name="connsiteY10" fmla="*/ 367470 h 1931618"/>
              <a:gd name="connsiteX11" fmla="*/ 393106 w 436304"/>
              <a:gd name="connsiteY11" fmla="*/ 410199 h 1931618"/>
              <a:gd name="connsiteX12" fmla="*/ 418744 w 436304"/>
              <a:gd name="connsiteY12" fmla="*/ 452928 h 1931618"/>
              <a:gd name="connsiteX13" fmla="*/ 427289 w 436304"/>
              <a:gd name="connsiteY13" fmla="*/ 837488 h 1931618"/>
              <a:gd name="connsiteX14" fmla="*/ 435835 w 436304"/>
              <a:gd name="connsiteY14" fmla="*/ 863126 h 1931618"/>
              <a:gd name="connsiteX15" fmla="*/ 427289 w 436304"/>
              <a:gd name="connsiteY15" fmla="*/ 965675 h 1931618"/>
              <a:gd name="connsiteX16" fmla="*/ 427289 w 436304"/>
              <a:gd name="connsiteY16" fmla="*/ 1401511 h 1931618"/>
              <a:gd name="connsiteX17" fmla="*/ 418744 w 436304"/>
              <a:gd name="connsiteY17" fmla="*/ 1444240 h 1931618"/>
              <a:gd name="connsiteX18" fmla="*/ 410198 w 436304"/>
              <a:gd name="connsiteY18" fmla="*/ 1495514 h 1931618"/>
              <a:gd name="connsiteX19" fmla="*/ 393106 w 436304"/>
              <a:gd name="connsiteY19" fmla="*/ 1546789 h 1931618"/>
              <a:gd name="connsiteX20" fmla="*/ 376015 w 436304"/>
              <a:gd name="connsiteY20" fmla="*/ 1606610 h 1931618"/>
              <a:gd name="connsiteX21" fmla="*/ 358923 w 436304"/>
              <a:gd name="connsiteY21" fmla="*/ 1640793 h 1931618"/>
              <a:gd name="connsiteX22" fmla="*/ 341832 w 436304"/>
              <a:gd name="connsiteY22" fmla="*/ 1709159 h 1931618"/>
              <a:gd name="connsiteX23" fmla="*/ 307648 w 436304"/>
              <a:gd name="connsiteY23" fmla="*/ 1760434 h 1931618"/>
              <a:gd name="connsiteX24" fmla="*/ 282011 w 436304"/>
              <a:gd name="connsiteY24" fmla="*/ 1777526 h 1931618"/>
              <a:gd name="connsiteX25" fmla="*/ 222190 w 436304"/>
              <a:gd name="connsiteY25" fmla="*/ 1820255 h 1931618"/>
              <a:gd name="connsiteX26" fmla="*/ 145278 w 436304"/>
              <a:gd name="connsiteY26" fmla="*/ 1854438 h 1931618"/>
              <a:gd name="connsiteX27" fmla="*/ 111095 w 436304"/>
              <a:gd name="connsiteY27" fmla="*/ 1871529 h 1931618"/>
              <a:gd name="connsiteX28" fmla="*/ 85458 w 436304"/>
              <a:gd name="connsiteY28" fmla="*/ 1888621 h 1931618"/>
              <a:gd name="connsiteX29" fmla="*/ 34183 w 436304"/>
              <a:gd name="connsiteY29" fmla="*/ 1905713 h 1931618"/>
              <a:gd name="connsiteX30" fmla="*/ 0 w 436304"/>
              <a:gd name="connsiteY30" fmla="*/ 1931350 h 1931618"/>
              <a:gd name="connsiteX0" fmla="*/ 0 w 860166"/>
              <a:gd name="connsiteY0" fmla="*/ 0 h 1936380"/>
              <a:gd name="connsiteX1" fmla="*/ 483682 w 860166"/>
              <a:gd name="connsiteY1" fmla="*/ 13308 h 1936380"/>
              <a:gd name="connsiteX2" fmla="*/ 629806 w 860166"/>
              <a:gd name="connsiteY2" fmla="*/ 80829 h 1936380"/>
              <a:gd name="connsiteX3" fmla="*/ 671690 w 860166"/>
              <a:gd name="connsiteY3" fmla="*/ 98766 h 1936380"/>
              <a:gd name="connsiteX4" fmla="*/ 697327 w 860166"/>
              <a:gd name="connsiteY4" fmla="*/ 124404 h 1936380"/>
              <a:gd name="connsiteX5" fmla="*/ 705873 w 860166"/>
              <a:gd name="connsiteY5" fmla="*/ 150041 h 1936380"/>
              <a:gd name="connsiteX6" fmla="*/ 740056 w 860166"/>
              <a:gd name="connsiteY6" fmla="*/ 201316 h 1936380"/>
              <a:gd name="connsiteX7" fmla="*/ 765694 w 860166"/>
              <a:gd name="connsiteY7" fmla="*/ 261136 h 1936380"/>
              <a:gd name="connsiteX8" fmla="*/ 782785 w 860166"/>
              <a:gd name="connsiteY8" fmla="*/ 320957 h 1936380"/>
              <a:gd name="connsiteX9" fmla="*/ 799877 w 860166"/>
              <a:gd name="connsiteY9" fmla="*/ 346594 h 1936380"/>
              <a:gd name="connsiteX10" fmla="*/ 808422 w 860166"/>
              <a:gd name="connsiteY10" fmla="*/ 372232 h 1936380"/>
              <a:gd name="connsiteX11" fmla="*/ 816968 w 860166"/>
              <a:gd name="connsiteY11" fmla="*/ 414961 h 1936380"/>
              <a:gd name="connsiteX12" fmla="*/ 842606 w 860166"/>
              <a:gd name="connsiteY12" fmla="*/ 457690 h 1936380"/>
              <a:gd name="connsiteX13" fmla="*/ 851151 w 860166"/>
              <a:gd name="connsiteY13" fmla="*/ 842250 h 1936380"/>
              <a:gd name="connsiteX14" fmla="*/ 859697 w 860166"/>
              <a:gd name="connsiteY14" fmla="*/ 867888 h 1936380"/>
              <a:gd name="connsiteX15" fmla="*/ 851151 w 860166"/>
              <a:gd name="connsiteY15" fmla="*/ 970437 h 1936380"/>
              <a:gd name="connsiteX16" fmla="*/ 851151 w 860166"/>
              <a:gd name="connsiteY16" fmla="*/ 1406273 h 1936380"/>
              <a:gd name="connsiteX17" fmla="*/ 842606 w 860166"/>
              <a:gd name="connsiteY17" fmla="*/ 1449002 h 1936380"/>
              <a:gd name="connsiteX18" fmla="*/ 834060 w 860166"/>
              <a:gd name="connsiteY18" fmla="*/ 1500276 h 1936380"/>
              <a:gd name="connsiteX19" fmla="*/ 816968 w 860166"/>
              <a:gd name="connsiteY19" fmla="*/ 1551551 h 1936380"/>
              <a:gd name="connsiteX20" fmla="*/ 799877 w 860166"/>
              <a:gd name="connsiteY20" fmla="*/ 1611372 h 1936380"/>
              <a:gd name="connsiteX21" fmla="*/ 782785 w 860166"/>
              <a:gd name="connsiteY21" fmla="*/ 1645555 h 1936380"/>
              <a:gd name="connsiteX22" fmla="*/ 765694 w 860166"/>
              <a:gd name="connsiteY22" fmla="*/ 1713921 h 1936380"/>
              <a:gd name="connsiteX23" fmla="*/ 731510 w 860166"/>
              <a:gd name="connsiteY23" fmla="*/ 1765196 h 1936380"/>
              <a:gd name="connsiteX24" fmla="*/ 705873 w 860166"/>
              <a:gd name="connsiteY24" fmla="*/ 1782288 h 1936380"/>
              <a:gd name="connsiteX25" fmla="*/ 646052 w 860166"/>
              <a:gd name="connsiteY25" fmla="*/ 1825017 h 1936380"/>
              <a:gd name="connsiteX26" fmla="*/ 569140 w 860166"/>
              <a:gd name="connsiteY26" fmla="*/ 1859200 h 1936380"/>
              <a:gd name="connsiteX27" fmla="*/ 534957 w 860166"/>
              <a:gd name="connsiteY27" fmla="*/ 1876291 h 1936380"/>
              <a:gd name="connsiteX28" fmla="*/ 509320 w 860166"/>
              <a:gd name="connsiteY28" fmla="*/ 1893383 h 1936380"/>
              <a:gd name="connsiteX29" fmla="*/ 458045 w 860166"/>
              <a:gd name="connsiteY29" fmla="*/ 1910475 h 1936380"/>
              <a:gd name="connsiteX30" fmla="*/ 423862 w 860166"/>
              <a:gd name="connsiteY30" fmla="*/ 1936112 h 1936380"/>
              <a:gd name="connsiteX0" fmla="*/ 0 w 860166"/>
              <a:gd name="connsiteY0" fmla="*/ 0 h 1936112"/>
              <a:gd name="connsiteX1" fmla="*/ 483682 w 860166"/>
              <a:gd name="connsiteY1" fmla="*/ 13308 h 1936112"/>
              <a:gd name="connsiteX2" fmla="*/ 629806 w 860166"/>
              <a:gd name="connsiteY2" fmla="*/ 80829 h 1936112"/>
              <a:gd name="connsiteX3" fmla="*/ 671690 w 860166"/>
              <a:gd name="connsiteY3" fmla="*/ 98766 h 1936112"/>
              <a:gd name="connsiteX4" fmla="*/ 697327 w 860166"/>
              <a:gd name="connsiteY4" fmla="*/ 124404 h 1936112"/>
              <a:gd name="connsiteX5" fmla="*/ 705873 w 860166"/>
              <a:gd name="connsiteY5" fmla="*/ 150041 h 1936112"/>
              <a:gd name="connsiteX6" fmla="*/ 740056 w 860166"/>
              <a:gd name="connsiteY6" fmla="*/ 201316 h 1936112"/>
              <a:gd name="connsiteX7" fmla="*/ 765694 w 860166"/>
              <a:gd name="connsiteY7" fmla="*/ 261136 h 1936112"/>
              <a:gd name="connsiteX8" fmla="*/ 782785 w 860166"/>
              <a:gd name="connsiteY8" fmla="*/ 320957 h 1936112"/>
              <a:gd name="connsiteX9" fmla="*/ 799877 w 860166"/>
              <a:gd name="connsiteY9" fmla="*/ 346594 h 1936112"/>
              <a:gd name="connsiteX10" fmla="*/ 808422 w 860166"/>
              <a:gd name="connsiteY10" fmla="*/ 372232 h 1936112"/>
              <a:gd name="connsiteX11" fmla="*/ 816968 w 860166"/>
              <a:gd name="connsiteY11" fmla="*/ 414961 h 1936112"/>
              <a:gd name="connsiteX12" fmla="*/ 842606 w 860166"/>
              <a:gd name="connsiteY12" fmla="*/ 457690 h 1936112"/>
              <a:gd name="connsiteX13" fmla="*/ 851151 w 860166"/>
              <a:gd name="connsiteY13" fmla="*/ 842250 h 1936112"/>
              <a:gd name="connsiteX14" fmla="*/ 859697 w 860166"/>
              <a:gd name="connsiteY14" fmla="*/ 867888 h 1936112"/>
              <a:gd name="connsiteX15" fmla="*/ 851151 w 860166"/>
              <a:gd name="connsiteY15" fmla="*/ 970437 h 1936112"/>
              <a:gd name="connsiteX16" fmla="*/ 851151 w 860166"/>
              <a:gd name="connsiteY16" fmla="*/ 1406273 h 1936112"/>
              <a:gd name="connsiteX17" fmla="*/ 842606 w 860166"/>
              <a:gd name="connsiteY17" fmla="*/ 1449002 h 1936112"/>
              <a:gd name="connsiteX18" fmla="*/ 834060 w 860166"/>
              <a:gd name="connsiteY18" fmla="*/ 1500276 h 1936112"/>
              <a:gd name="connsiteX19" fmla="*/ 816968 w 860166"/>
              <a:gd name="connsiteY19" fmla="*/ 1551551 h 1936112"/>
              <a:gd name="connsiteX20" fmla="*/ 799877 w 860166"/>
              <a:gd name="connsiteY20" fmla="*/ 1611372 h 1936112"/>
              <a:gd name="connsiteX21" fmla="*/ 782785 w 860166"/>
              <a:gd name="connsiteY21" fmla="*/ 1645555 h 1936112"/>
              <a:gd name="connsiteX22" fmla="*/ 765694 w 860166"/>
              <a:gd name="connsiteY22" fmla="*/ 1713921 h 1936112"/>
              <a:gd name="connsiteX23" fmla="*/ 731510 w 860166"/>
              <a:gd name="connsiteY23" fmla="*/ 1765196 h 1936112"/>
              <a:gd name="connsiteX24" fmla="*/ 705873 w 860166"/>
              <a:gd name="connsiteY24" fmla="*/ 1782288 h 1936112"/>
              <a:gd name="connsiteX25" fmla="*/ 646052 w 860166"/>
              <a:gd name="connsiteY25" fmla="*/ 1825017 h 1936112"/>
              <a:gd name="connsiteX26" fmla="*/ 569140 w 860166"/>
              <a:gd name="connsiteY26" fmla="*/ 1859200 h 1936112"/>
              <a:gd name="connsiteX27" fmla="*/ 534957 w 860166"/>
              <a:gd name="connsiteY27" fmla="*/ 1876291 h 1936112"/>
              <a:gd name="connsiteX28" fmla="*/ 509320 w 860166"/>
              <a:gd name="connsiteY28" fmla="*/ 1893383 h 1936112"/>
              <a:gd name="connsiteX29" fmla="*/ 458045 w 860166"/>
              <a:gd name="connsiteY29" fmla="*/ 1910475 h 1936112"/>
              <a:gd name="connsiteX30" fmla="*/ 176212 w 860166"/>
              <a:gd name="connsiteY30" fmla="*/ 1936112 h 1936112"/>
              <a:gd name="connsiteX0" fmla="*/ 0 w 860166"/>
              <a:gd name="connsiteY0" fmla="*/ 0 h 1912577"/>
              <a:gd name="connsiteX1" fmla="*/ 483682 w 860166"/>
              <a:gd name="connsiteY1" fmla="*/ 13308 h 1912577"/>
              <a:gd name="connsiteX2" fmla="*/ 629806 w 860166"/>
              <a:gd name="connsiteY2" fmla="*/ 80829 h 1912577"/>
              <a:gd name="connsiteX3" fmla="*/ 671690 w 860166"/>
              <a:gd name="connsiteY3" fmla="*/ 98766 h 1912577"/>
              <a:gd name="connsiteX4" fmla="*/ 697327 w 860166"/>
              <a:gd name="connsiteY4" fmla="*/ 124404 h 1912577"/>
              <a:gd name="connsiteX5" fmla="*/ 705873 w 860166"/>
              <a:gd name="connsiteY5" fmla="*/ 150041 h 1912577"/>
              <a:gd name="connsiteX6" fmla="*/ 740056 w 860166"/>
              <a:gd name="connsiteY6" fmla="*/ 201316 h 1912577"/>
              <a:gd name="connsiteX7" fmla="*/ 765694 w 860166"/>
              <a:gd name="connsiteY7" fmla="*/ 261136 h 1912577"/>
              <a:gd name="connsiteX8" fmla="*/ 782785 w 860166"/>
              <a:gd name="connsiteY8" fmla="*/ 320957 h 1912577"/>
              <a:gd name="connsiteX9" fmla="*/ 799877 w 860166"/>
              <a:gd name="connsiteY9" fmla="*/ 346594 h 1912577"/>
              <a:gd name="connsiteX10" fmla="*/ 808422 w 860166"/>
              <a:gd name="connsiteY10" fmla="*/ 372232 h 1912577"/>
              <a:gd name="connsiteX11" fmla="*/ 816968 w 860166"/>
              <a:gd name="connsiteY11" fmla="*/ 414961 h 1912577"/>
              <a:gd name="connsiteX12" fmla="*/ 842606 w 860166"/>
              <a:gd name="connsiteY12" fmla="*/ 457690 h 1912577"/>
              <a:gd name="connsiteX13" fmla="*/ 851151 w 860166"/>
              <a:gd name="connsiteY13" fmla="*/ 842250 h 1912577"/>
              <a:gd name="connsiteX14" fmla="*/ 859697 w 860166"/>
              <a:gd name="connsiteY14" fmla="*/ 867888 h 1912577"/>
              <a:gd name="connsiteX15" fmla="*/ 851151 w 860166"/>
              <a:gd name="connsiteY15" fmla="*/ 970437 h 1912577"/>
              <a:gd name="connsiteX16" fmla="*/ 851151 w 860166"/>
              <a:gd name="connsiteY16" fmla="*/ 1406273 h 1912577"/>
              <a:gd name="connsiteX17" fmla="*/ 842606 w 860166"/>
              <a:gd name="connsiteY17" fmla="*/ 1449002 h 1912577"/>
              <a:gd name="connsiteX18" fmla="*/ 834060 w 860166"/>
              <a:gd name="connsiteY18" fmla="*/ 1500276 h 1912577"/>
              <a:gd name="connsiteX19" fmla="*/ 816968 w 860166"/>
              <a:gd name="connsiteY19" fmla="*/ 1551551 h 1912577"/>
              <a:gd name="connsiteX20" fmla="*/ 799877 w 860166"/>
              <a:gd name="connsiteY20" fmla="*/ 1611372 h 1912577"/>
              <a:gd name="connsiteX21" fmla="*/ 782785 w 860166"/>
              <a:gd name="connsiteY21" fmla="*/ 1645555 h 1912577"/>
              <a:gd name="connsiteX22" fmla="*/ 765694 w 860166"/>
              <a:gd name="connsiteY22" fmla="*/ 1713921 h 1912577"/>
              <a:gd name="connsiteX23" fmla="*/ 731510 w 860166"/>
              <a:gd name="connsiteY23" fmla="*/ 1765196 h 1912577"/>
              <a:gd name="connsiteX24" fmla="*/ 705873 w 860166"/>
              <a:gd name="connsiteY24" fmla="*/ 1782288 h 1912577"/>
              <a:gd name="connsiteX25" fmla="*/ 646052 w 860166"/>
              <a:gd name="connsiteY25" fmla="*/ 1825017 h 1912577"/>
              <a:gd name="connsiteX26" fmla="*/ 569140 w 860166"/>
              <a:gd name="connsiteY26" fmla="*/ 1859200 h 1912577"/>
              <a:gd name="connsiteX27" fmla="*/ 534957 w 860166"/>
              <a:gd name="connsiteY27" fmla="*/ 1876291 h 1912577"/>
              <a:gd name="connsiteX28" fmla="*/ 509320 w 860166"/>
              <a:gd name="connsiteY28" fmla="*/ 1893383 h 1912577"/>
              <a:gd name="connsiteX29" fmla="*/ 458045 w 860166"/>
              <a:gd name="connsiteY29" fmla="*/ 1910475 h 1912577"/>
              <a:gd name="connsiteX30" fmla="*/ 28574 w 860166"/>
              <a:gd name="connsiteY30" fmla="*/ 1912299 h 1912577"/>
              <a:gd name="connsiteX0" fmla="*/ 0 w 860166"/>
              <a:gd name="connsiteY0" fmla="*/ 0 h 1921824"/>
              <a:gd name="connsiteX1" fmla="*/ 483682 w 860166"/>
              <a:gd name="connsiteY1" fmla="*/ 13308 h 1921824"/>
              <a:gd name="connsiteX2" fmla="*/ 629806 w 860166"/>
              <a:gd name="connsiteY2" fmla="*/ 80829 h 1921824"/>
              <a:gd name="connsiteX3" fmla="*/ 671690 w 860166"/>
              <a:gd name="connsiteY3" fmla="*/ 98766 h 1921824"/>
              <a:gd name="connsiteX4" fmla="*/ 697327 w 860166"/>
              <a:gd name="connsiteY4" fmla="*/ 124404 h 1921824"/>
              <a:gd name="connsiteX5" fmla="*/ 705873 w 860166"/>
              <a:gd name="connsiteY5" fmla="*/ 150041 h 1921824"/>
              <a:gd name="connsiteX6" fmla="*/ 740056 w 860166"/>
              <a:gd name="connsiteY6" fmla="*/ 201316 h 1921824"/>
              <a:gd name="connsiteX7" fmla="*/ 765694 w 860166"/>
              <a:gd name="connsiteY7" fmla="*/ 261136 h 1921824"/>
              <a:gd name="connsiteX8" fmla="*/ 782785 w 860166"/>
              <a:gd name="connsiteY8" fmla="*/ 320957 h 1921824"/>
              <a:gd name="connsiteX9" fmla="*/ 799877 w 860166"/>
              <a:gd name="connsiteY9" fmla="*/ 346594 h 1921824"/>
              <a:gd name="connsiteX10" fmla="*/ 808422 w 860166"/>
              <a:gd name="connsiteY10" fmla="*/ 372232 h 1921824"/>
              <a:gd name="connsiteX11" fmla="*/ 816968 w 860166"/>
              <a:gd name="connsiteY11" fmla="*/ 414961 h 1921824"/>
              <a:gd name="connsiteX12" fmla="*/ 842606 w 860166"/>
              <a:gd name="connsiteY12" fmla="*/ 457690 h 1921824"/>
              <a:gd name="connsiteX13" fmla="*/ 851151 w 860166"/>
              <a:gd name="connsiteY13" fmla="*/ 842250 h 1921824"/>
              <a:gd name="connsiteX14" fmla="*/ 859697 w 860166"/>
              <a:gd name="connsiteY14" fmla="*/ 867888 h 1921824"/>
              <a:gd name="connsiteX15" fmla="*/ 851151 w 860166"/>
              <a:gd name="connsiteY15" fmla="*/ 970437 h 1921824"/>
              <a:gd name="connsiteX16" fmla="*/ 851151 w 860166"/>
              <a:gd name="connsiteY16" fmla="*/ 1406273 h 1921824"/>
              <a:gd name="connsiteX17" fmla="*/ 842606 w 860166"/>
              <a:gd name="connsiteY17" fmla="*/ 1449002 h 1921824"/>
              <a:gd name="connsiteX18" fmla="*/ 834060 w 860166"/>
              <a:gd name="connsiteY18" fmla="*/ 1500276 h 1921824"/>
              <a:gd name="connsiteX19" fmla="*/ 816968 w 860166"/>
              <a:gd name="connsiteY19" fmla="*/ 1551551 h 1921824"/>
              <a:gd name="connsiteX20" fmla="*/ 799877 w 860166"/>
              <a:gd name="connsiteY20" fmla="*/ 1611372 h 1921824"/>
              <a:gd name="connsiteX21" fmla="*/ 782785 w 860166"/>
              <a:gd name="connsiteY21" fmla="*/ 1645555 h 1921824"/>
              <a:gd name="connsiteX22" fmla="*/ 765694 w 860166"/>
              <a:gd name="connsiteY22" fmla="*/ 1713921 h 1921824"/>
              <a:gd name="connsiteX23" fmla="*/ 731510 w 860166"/>
              <a:gd name="connsiteY23" fmla="*/ 1765196 h 1921824"/>
              <a:gd name="connsiteX24" fmla="*/ 705873 w 860166"/>
              <a:gd name="connsiteY24" fmla="*/ 1782288 h 1921824"/>
              <a:gd name="connsiteX25" fmla="*/ 646052 w 860166"/>
              <a:gd name="connsiteY25" fmla="*/ 1825017 h 1921824"/>
              <a:gd name="connsiteX26" fmla="*/ 569140 w 860166"/>
              <a:gd name="connsiteY26" fmla="*/ 1859200 h 1921824"/>
              <a:gd name="connsiteX27" fmla="*/ 534957 w 860166"/>
              <a:gd name="connsiteY27" fmla="*/ 1876291 h 1921824"/>
              <a:gd name="connsiteX28" fmla="*/ 509320 w 860166"/>
              <a:gd name="connsiteY28" fmla="*/ 1893383 h 1921824"/>
              <a:gd name="connsiteX29" fmla="*/ 458045 w 860166"/>
              <a:gd name="connsiteY29" fmla="*/ 1910475 h 1921824"/>
              <a:gd name="connsiteX30" fmla="*/ 14287 w 860166"/>
              <a:gd name="connsiteY30" fmla="*/ 1921824 h 1921824"/>
              <a:gd name="connsiteX0" fmla="*/ 0 w 860166"/>
              <a:gd name="connsiteY0" fmla="*/ 0 h 1921824"/>
              <a:gd name="connsiteX1" fmla="*/ 483682 w 860166"/>
              <a:gd name="connsiteY1" fmla="*/ 13308 h 1921824"/>
              <a:gd name="connsiteX2" fmla="*/ 582181 w 860166"/>
              <a:gd name="connsiteY2" fmla="*/ 52254 h 1921824"/>
              <a:gd name="connsiteX3" fmla="*/ 671690 w 860166"/>
              <a:gd name="connsiteY3" fmla="*/ 98766 h 1921824"/>
              <a:gd name="connsiteX4" fmla="*/ 697327 w 860166"/>
              <a:gd name="connsiteY4" fmla="*/ 124404 h 1921824"/>
              <a:gd name="connsiteX5" fmla="*/ 705873 w 860166"/>
              <a:gd name="connsiteY5" fmla="*/ 150041 h 1921824"/>
              <a:gd name="connsiteX6" fmla="*/ 740056 w 860166"/>
              <a:gd name="connsiteY6" fmla="*/ 201316 h 1921824"/>
              <a:gd name="connsiteX7" fmla="*/ 765694 w 860166"/>
              <a:gd name="connsiteY7" fmla="*/ 261136 h 1921824"/>
              <a:gd name="connsiteX8" fmla="*/ 782785 w 860166"/>
              <a:gd name="connsiteY8" fmla="*/ 320957 h 1921824"/>
              <a:gd name="connsiteX9" fmla="*/ 799877 w 860166"/>
              <a:gd name="connsiteY9" fmla="*/ 346594 h 1921824"/>
              <a:gd name="connsiteX10" fmla="*/ 808422 w 860166"/>
              <a:gd name="connsiteY10" fmla="*/ 372232 h 1921824"/>
              <a:gd name="connsiteX11" fmla="*/ 816968 w 860166"/>
              <a:gd name="connsiteY11" fmla="*/ 414961 h 1921824"/>
              <a:gd name="connsiteX12" fmla="*/ 842606 w 860166"/>
              <a:gd name="connsiteY12" fmla="*/ 457690 h 1921824"/>
              <a:gd name="connsiteX13" fmla="*/ 851151 w 860166"/>
              <a:gd name="connsiteY13" fmla="*/ 842250 h 1921824"/>
              <a:gd name="connsiteX14" fmla="*/ 859697 w 860166"/>
              <a:gd name="connsiteY14" fmla="*/ 867888 h 1921824"/>
              <a:gd name="connsiteX15" fmla="*/ 851151 w 860166"/>
              <a:gd name="connsiteY15" fmla="*/ 970437 h 1921824"/>
              <a:gd name="connsiteX16" fmla="*/ 851151 w 860166"/>
              <a:gd name="connsiteY16" fmla="*/ 1406273 h 1921824"/>
              <a:gd name="connsiteX17" fmla="*/ 842606 w 860166"/>
              <a:gd name="connsiteY17" fmla="*/ 1449002 h 1921824"/>
              <a:gd name="connsiteX18" fmla="*/ 834060 w 860166"/>
              <a:gd name="connsiteY18" fmla="*/ 1500276 h 1921824"/>
              <a:gd name="connsiteX19" fmla="*/ 816968 w 860166"/>
              <a:gd name="connsiteY19" fmla="*/ 1551551 h 1921824"/>
              <a:gd name="connsiteX20" fmla="*/ 799877 w 860166"/>
              <a:gd name="connsiteY20" fmla="*/ 1611372 h 1921824"/>
              <a:gd name="connsiteX21" fmla="*/ 782785 w 860166"/>
              <a:gd name="connsiteY21" fmla="*/ 1645555 h 1921824"/>
              <a:gd name="connsiteX22" fmla="*/ 765694 w 860166"/>
              <a:gd name="connsiteY22" fmla="*/ 1713921 h 1921824"/>
              <a:gd name="connsiteX23" fmla="*/ 731510 w 860166"/>
              <a:gd name="connsiteY23" fmla="*/ 1765196 h 1921824"/>
              <a:gd name="connsiteX24" fmla="*/ 705873 w 860166"/>
              <a:gd name="connsiteY24" fmla="*/ 1782288 h 1921824"/>
              <a:gd name="connsiteX25" fmla="*/ 646052 w 860166"/>
              <a:gd name="connsiteY25" fmla="*/ 1825017 h 1921824"/>
              <a:gd name="connsiteX26" fmla="*/ 569140 w 860166"/>
              <a:gd name="connsiteY26" fmla="*/ 1859200 h 1921824"/>
              <a:gd name="connsiteX27" fmla="*/ 534957 w 860166"/>
              <a:gd name="connsiteY27" fmla="*/ 1876291 h 1921824"/>
              <a:gd name="connsiteX28" fmla="*/ 509320 w 860166"/>
              <a:gd name="connsiteY28" fmla="*/ 1893383 h 1921824"/>
              <a:gd name="connsiteX29" fmla="*/ 458045 w 860166"/>
              <a:gd name="connsiteY29" fmla="*/ 1910475 h 1921824"/>
              <a:gd name="connsiteX30" fmla="*/ 14287 w 860166"/>
              <a:gd name="connsiteY30" fmla="*/ 1921824 h 1921824"/>
              <a:gd name="connsiteX0" fmla="*/ 0 w 860166"/>
              <a:gd name="connsiteY0" fmla="*/ 0 h 1921824"/>
              <a:gd name="connsiteX1" fmla="*/ 483682 w 860166"/>
              <a:gd name="connsiteY1" fmla="*/ 13308 h 1921824"/>
              <a:gd name="connsiteX2" fmla="*/ 582181 w 860166"/>
              <a:gd name="connsiteY2" fmla="*/ 52254 h 1921824"/>
              <a:gd name="connsiteX3" fmla="*/ 671690 w 860166"/>
              <a:gd name="connsiteY3" fmla="*/ 98766 h 1921824"/>
              <a:gd name="connsiteX4" fmla="*/ 697327 w 860166"/>
              <a:gd name="connsiteY4" fmla="*/ 124404 h 1921824"/>
              <a:gd name="connsiteX5" fmla="*/ 705873 w 860166"/>
              <a:gd name="connsiteY5" fmla="*/ 150041 h 1921824"/>
              <a:gd name="connsiteX6" fmla="*/ 740056 w 860166"/>
              <a:gd name="connsiteY6" fmla="*/ 201316 h 1921824"/>
              <a:gd name="connsiteX7" fmla="*/ 765694 w 860166"/>
              <a:gd name="connsiteY7" fmla="*/ 261136 h 1921824"/>
              <a:gd name="connsiteX8" fmla="*/ 782785 w 860166"/>
              <a:gd name="connsiteY8" fmla="*/ 320957 h 1921824"/>
              <a:gd name="connsiteX9" fmla="*/ 799877 w 860166"/>
              <a:gd name="connsiteY9" fmla="*/ 346594 h 1921824"/>
              <a:gd name="connsiteX10" fmla="*/ 808422 w 860166"/>
              <a:gd name="connsiteY10" fmla="*/ 372232 h 1921824"/>
              <a:gd name="connsiteX11" fmla="*/ 816968 w 860166"/>
              <a:gd name="connsiteY11" fmla="*/ 414961 h 1921824"/>
              <a:gd name="connsiteX12" fmla="*/ 842606 w 860166"/>
              <a:gd name="connsiteY12" fmla="*/ 457690 h 1921824"/>
              <a:gd name="connsiteX13" fmla="*/ 851151 w 860166"/>
              <a:gd name="connsiteY13" fmla="*/ 842250 h 1921824"/>
              <a:gd name="connsiteX14" fmla="*/ 859697 w 860166"/>
              <a:gd name="connsiteY14" fmla="*/ 867888 h 1921824"/>
              <a:gd name="connsiteX15" fmla="*/ 851151 w 860166"/>
              <a:gd name="connsiteY15" fmla="*/ 970437 h 1921824"/>
              <a:gd name="connsiteX16" fmla="*/ 851151 w 860166"/>
              <a:gd name="connsiteY16" fmla="*/ 1406273 h 1921824"/>
              <a:gd name="connsiteX17" fmla="*/ 842606 w 860166"/>
              <a:gd name="connsiteY17" fmla="*/ 1449002 h 1921824"/>
              <a:gd name="connsiteX18" fmla="*/ 834060 w 860166"/>
              <a:gd name="connsiteY18" fmla="*/ 1500276 h 1921824"/>
              <a:gd name="connsiteX19" fmla="*/ 816968 w 860166"/>
              <a:gd name="connsiteY19" fmla="*/ 1551551 h 1921824"/>
              <a:gd name="connsiteX20" fmla="*/ 799877 w 860166"/>
              <a:gd name="connsiteY20" fmla="*/ 1611372 h 1921824"/>
              <a:gd name="connsiteX21" fmla="*/ 782785 w 860166"/>
              <a:gd name="connsiteY21" fmla="*/ 1645555 h 1921824"/>
              <a:gd name="connsiteX22" fmla="*/ 765694 w 860166"/>
              <a:gd name="connsiteY22" fmla="*/ 1713921 h 1921824"/>
              <a:gd name="connsiteX23" fmla="*/ 731510 w 860166"/>
              <a:gd name="connsiteY23" fmla="*/ 1765196 h 1921824"/>
              <a:gd name="connsiteX24" fmla="*/ 705873 w 860166"/>
              <a:gd name="connsiteY24" fmla="*/ 1782288 h 1921824"/>
              <a:gd name="connsiteX25" fmla="*/ 646052 w 860166"/>
              <a:gd name="connsiteY25" fmla="*/ 1825017 h 1921824"/>
              <a:gd name="connsiteX26" fmla="*/ 569140 w 860166"/>
              <a:gd name="connsiteY26" fmla="*/ 1859200 h 1921824"/>
              <a:gd name="connsiteX27" fmla="*/ 534957 w 860166"/>
              <a:gd name="connsiteY27" fmla="*/ 1876291 h 1921824"/>
              <a:gd name="connsiteX28" fmla="*/ 509320 w 860166"/>
              <a:gd name="connsiteY28" fmla="*/ 1893383 h 1921824"/>
              <a:gd name="connsiteX29" fmla="*/ 458045 w 860166"/>
              <a:gd name="connsiteY29" fmla="*/ 1910475 h 1921824"/>
              <a:gd name="connsiteX30" fmla="*/ 14287 w 860166"/>
              <a:gd name="connsiteY30" fmla="*/ 1921824 h 1921824"/>
              <a:gd name="connsiteX0" fmla="*/ 0 w 860166"/>
              <a:gd name="connsiteY0" fmla="*/ 0 h 1921824"/>
              <a:gd name="connsiteX1" fmla="*/ 483682 w 860166"/>
              <a:gd name="connsiteY1" fmla="*/ 13308 h 1921824"/>
              <a:gd name="connsiteX2" fmla="*/ 605993 w 860166"/>
              <a:gd name="connsiteY2" fmla="*/ 57017 h 1921824"/>
              <a:gd name="connsiteX3" fmla="*/ 671690 w 860166"/>
              <a:gd name="connsiteY3" fmla="*/ 98766 h 1921824"/>
              <a:gd name="connsiteX4" fmla="*/ 697327 w 860166"/>
              <a:gd name="connsiteY4" fmla="*/ 124404 h 1921824"/>
              <a:gd name="connsiteX5" fmla="*/ 705873 w 860166"/>
              <a:gd name="connsiteY5" fmla="*/ 150041 h 1921824"/>
              <a:gd name="connsiteX6" fmla="*/ 740056 w 860166"/>
              <a:gd name="connsiteY6" fmla="*/ 201316 h 1921824"/>
              <a:gd name="connsiteX7" fmla="*/ 765694 w 860166"/>
              <a:gd name="connsiteY7" fmla="*/ 261136 h 1921824"/>
              <a:gd name="connsiteX8" fmla="*/ 782785 w 860166"/>
              <a:gd name="connsiteY8" fmla="*/ 320957 h 1921824"/>
              <a:gd name="connsiteX9" fmla="*/ 799877 w 860166"/>
              <a:gd name="connsiteY9" fmla="*/ 346594 h 1921824"/>
              <a:gd name="connsiteX10" fmla="*/ 808422 w 860166"/>
              <a:gd name="connsiteY10" fmla="*/ 372232 h 1921824"/>
              <a:gd name="connsiteX11" fmla="*/ 816968 w 860166"/>
              <a:gd name="connsiteY11" fmla="*/ 414961 h 1921824"/>
              <a:gd name="connsiteX12" fmla="*/ 842606 w 860166"/>
              <a:gd name="connsiteY12" fmla="*/ 457690 h 1921824"/>
              <a:gd name="connsiteX13" fmla="*/ 851151 w 860166"/>
              <a:gd name="connsiteY13" fmla="*/ 842250 h 1921824"/>
              <a:gd name="connsiteX14" fmla="*/ 859697 w 860166"/>
              <a:gd name="connsiteY14" fmla="*/ 867888 h 1921824"/>
              <a:gd name="connsiteX15" fmla="*/ 851151 w 860166"/>
              <a:gd name="connsiteY15" fmla="*/ 970437 h 1921824"/>
              <a:gd name="connsiteX16" fmla="*/ 851151 w 860166"/>
              <a:gd name="connsiteY16" fmla="*/ 1406273 h 1921824"/>
              <a:gd name="connsiteX17" fmla="*/ 842606 w 860166"/>
              <a:gd name="connsiteY17" fmla="*/ 1449002 h 1921824"/>
              <a:gd name="connsiteX18" fmla="*/ 834060 w 860166"/>
              <a:gd name="connsiteY18" fmla="*/ 1500276 h 1921824"/>
              <a:gd name="connsiteX19" fmla="*/ 816968 w 860166"/>
              <a:gd name="connsiteY19" fmla="*/ 1551551 h 1921824"/>
              <a:gd name="connsiteX20" fmla="*/ 799877 w 860166"/>
              <a:gd name="connsiteY20" fmla="*/ 1611372 h 1921824"/>
              <a:gd name="connsiteX21" fmla="*/ 782785 w 860166"/>
              <a:gd name="connsiteY21" fmla="*/ 1645555 h 1921824"/>
              <a:gd name="connsiteX22" fmla="*/ 765694 w 860166"/>
              <a:gd name="connsiteY22" fmla="*/ 1713921 h 1921824"/>
              <a:gd name="connsiteX23" fmla="*/ 731510 w 860166"/>
              <a:gd name="connsiteY23" fmla="*/ 1765196 h 1921824"/>
              <a:gd name="connsiteX24" fmla="*/ 705873 w 860166"/>
              <a:gd name="connsiteY24" fmla="*/ 1782288 h 1921824"/>
              <a:gd name="connsiteX25" fmla="*/ 646052 w 860166"/>
              <a:gd name="connsiteY25" fmla="*/ 1825017 h 1921824"/>
              <a:gd name="connsiteX26" fmla="*/ 569140 w 860166"/>
              <a:gd name="connsiteY26" fmla="*/ 1859200 h 1921824"/>
              <a:gd name="connsiteX27" fmla="*/ 534957 w 860166"/>
              <a:gd name="connsiteY27" fmla="*/ 1876291 h 1921824"/>
              <a:gd name="connsiteX28" fmla="*/ 509320 w 860166"/>
              <a:gd name="connsiteY28" fmla="*/ 1893383 h 1921824"/>
              <a:gd name="connsiteX29" fmla="*/ 458045 w 860166"/>
              <a:gd name="connsiteY29" fmla="*/ 1910475 h 1921824"/>
              <a:gd name="connsiteX30" fmla="*/ 14287 w 860166"/>
              <a:gd name="connsiteY30" fmla="*/ 1921824 h 192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860166" h="1921824">
                <a:moveTo>
                  <a:pt x="0" y="0"/>
                </a:moveTo>
                <a:cubicBezTo>
                  <a:pt x="19940" y="2849"/>
                  <a:pt x="382683" y="3805"/>
                  <a:pt x="483682" y="13308"/>
                </a:cubicBezTo>
                <a:cubicBezTo>
                  <a:pt x="584681" y="22811"/>
                  <a:pt x="560124" y="28951"/>
                  <a:pt x="605993" y="57017"/>
                </a:cubicBezTo>
                <a:cubicBezTo>
                  <a:pt x="608842" y="74109"/>
                  <a:pt x="656468" y="87535"/>
                  <a:pt x="671690" y="98766"/>
                </a:cubicBezTo>
                <a:cubicBezTo>
                  <a:pt x="686912" y="109997"/>
                  <a:pt x="690623" y="114348"/>
                  <a:pt x="697327" y="124404"/>
                </a:cubicBezTo>
                <a:cubicBezTo>
                  <a:pt x="702324" y="131899"/>
                  <a:pt x="701498" y="142167"/>
                  <a:pt x="705873" y="150041"/>
                </a:cubicBezTo>
                <a:cubicBezTo>
                  <a:pt x="715849" y="167998"/>
                  <a:pt x="740056" y="201316"/>
                  <a:pt x="740056" y="201316"/>
                </a:cubicBezTo>
                <a:cubicBezTo>
                  <a:pt x="757844" y="272465"/>
                  <a:pt x="736183" y="202114"/>
                  <a:pt x="765694" y="261136"/>
                </a:cubicBezTo>
                <a:cubicBezTo>
                  <a:pt x="782317" y="294383"/>
                  <a:pt x="766364" y="282641"/>
                  <a:pt x="782785" y="320957"/>
                </a:cubicBezTo>
                <a:cubicBezTo>
                  <a:pt x="786831" y="330397"/>
                  <a:pt x="794180" y="338048"/>
                  <a:pt x="799877" y="346594"/>
                </a:cubicBezTo>
                <a:cubicBezTo>
                  <a:pt x="802725" y="355140"/>
                  <a:pt x="806237" y="363493"/>
                  <a:pt x="808422" y="372232"/>
                </a:cubicBezTo>
                <a:cubicBezTo>
                  <a:pt x="811945" y="386323"/>
                  <a:pt x="811573" y="401475"/>
                  <a:pt x="816968" y="414961"/>
                </a:cubicBezTo>
                <a:cubicBezTo>
                  <a:pt x="823137" y="430383"/>
                  <a:pt x="834060" y="443447"/>
                  <a:pt x="842606" y="457690"/>
                </a:cubicBezTo>
                <a:cubicBezTo>
                  <a:pt x="845454" y="585877"/>
                  <a:pt x="845813" y="714143"/>
                  <a:pt x="851151" y="842250"/>
                </a:cubicBezTo>
                <a:cubicBezTo>
                  <a:pt x="851526" y="851250"/>
                  <a:pt x="859697" y="858880"/>
                  <a:pt x="859697" y="867888"/>
                </a:cubicBezTo>
                <a:cubicBezTo>
                  <a:pt x="859697" y="902189"/>
                  <a:pt x="854000" y="936254"/>
                  <a:pt x="851151" y="970437"/>
                </a:cubicBezTo>
                <a:cubicBezTo>
                  <a:pt x="856884" y="1176832"/>
                  <a:pt x="868192" y="1235859"/>
                  <a:pt x="851151" y="1406273"/>
                </a:cubicBezTo>
                <a:cubicBezTo>
                  <a:pt x="849706" y="1420726"/>
                  <a:pt x="845204" y="1434711"/>
                  <a:pt x="842606" y="1449002"/>
                </a:cubicBezTo>
                <a:cubicBezTo>
                  <a:pt x="839507" y="1466050"/>
                  <a:pt x="838263" y="1483466"/>
                  <a:pt x="834060" y="1500276"/>
                </a:cubicBezTo>
                <a:cubicBezTo>
                  <a:pt x="829690" y="1517754"/>
                  <a:pt x="821338" y="1534073"/>
                  <a:pt x="816968" y="1551551"/>
                </a:cubicBezTo>
                <a:cubicBezTo>
                  <a:pt x="812634" y="1568887"/>
                  <a:pt x="807230" y="1594216"/>
                  <a:pt x="799877" y="1611372"/>
                </a:cubicBezTo>
                <a:cubicBezTo>
                  <a:pt x="794859" y="1623081"/>
                  <a:pt x="788482" y="1634161"/>
                  <a:pt x="782785" y="1645555"/>
                </a:cubicBezTo>
                <a:cubicBezTo>
                  <a:pt x="780419" y="1657387"/>
                  <a:pt x="773904" y="1699143"/>
                  <a:pt x="765694" y="1713921"/>
                </a:cubicBezTo>
                <a:cubicBezTo>
                  <a:pt x="755718" y="1731878"/>
                  <a:pt x="748602" y="1753801"/>
                  <a:pt x="731510" y="1765196"/>
                </a:cubicBezTo>
                <a:cubicBezTo>
                  <a:pt x="722964" y="1770893"/>
                  <a:pt x="713135" y="1775025"/>
                  <a:pt x="705873" y="1782288"/>
                </a:cubicBezTo>
                <a:cubicBezTo>
                  <a:pt x="658663" y="1829499"/>
                  <a:pt x="706032" y="1810022"/>
                  <a:pt x="646052" y="1825017"/>
                </a:cubicBezTo>
                <a:cubicBezTo>
                  <a:pt x="570644" y="1875288"/>
                  <a:pt x="691169" y="1798187"/>
                  <a:pt x="569140" y="1859200"/>
                </a:cubicBezTo>
                <a:cubicBezTo>
                  <a:pt x="557746" y="1864897"/>
                  <a:pt x="546018" y="1869971"/>
                  <a:pt x="534957" y="1876291"/>
                </a:cubicBezTo>
                <a:cubicBezTo>
                  <a:pt x="526040" y="1881387"/>
                  <a:pt x="518705" y="1889212"/>
                  <a:pt x="509320" y="1893383"/>
                </a:cubicBezTo>
                <a:cubicBezTo>
                  <a:pt x="492857" y="1900700"/>
                  <a:pt x="540550" y="1905735"/>
                  <a:pt x="458045" y="1910475"/>
                </a:cubicBezTo>
                <a:cubicBezTo>
                  <a:pt x="375540" y="1915215"/>
                  <a:pt x="41649" y="1921824"/>
                  <a:pt x="14287" y="1921824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22677" y="2491130"/>
            <a:ext cx="1814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Rear bumper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75014" y="3348380"/>
            <a:ext cx="419100" cy="547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770251" y="4119905"/>
            <a:ext cx="419100" cy="547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77240" y="3353141"/>
            <a:ext cx="158851" cy="1300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endCxn id="4" idx="2"/>
          </p:cNvCxnSpPr>
          <p:nvPr/>
        </p:nvCxnSpPr>
        <p:spPr>
          <a:xfrm flipH="1">
            <a:off x="3822682" y="2819717"/>
            <a:ext cx="361907" cy="30887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87870" y="2978685"/>
            <a:ext cx="1946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Retainer sack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914122" y="3298682"/>
            <a:ext cx="898992" cy="202073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45470" y="4220319"/>
            <a:ext cx="981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Dual straps</a:t>
            </a:r>
            <a:endParaRPr lang="en-US" dirty="0"/>
          </a:p>
        </p:txBody>
      </p:sp>
      <p:cxnSp>
        <p:nvCxnSpPr>
          <p:cNvPr id="16" name="Straight Arrow Connector 15"/>
          <p:cNvCxnSpPr>
            <a:endCxn id="44" idx="2"/>
          </p:cNvCxnSpPr>
          <p:nvPr/>
        </p:nvCxnSpPr>
        <p:spPr>
          <a:xfrm>
            <a:off x="2538101" y="3819970"/>
            <a:ext cx="1275013" cy="25228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4019671" y="3018246"/>
            <a:ext cx="688970" cy="2049100"/>
          </a:xfrm>
          <a:custGeom>
            <a:avLst/>
            <a:gdLst>
              <a:gd name="connsiteX0" fmla="*/ 47456 w 671539"/>
              <a:gd name="connsiteY0" fmla="*/ 48466 h 2062018"/>
              <a:gd name="connsiteX1" fmla="*/ 671343 w 671539"/>
              <a:gd name="connsiteY1" fmla="*/ 739029 h 2062018"/>
              <a:gd name="connsiteX2" fmla="*/ 114131 w 671539"/>
              <a:gd name="connsiteY2" fmla="*/ 2053479 h 2062018"/>
              <a:gd name="connsiteX3" fmla="*/ 47456 w 671539"/>
              <a:gd name="connsiteY3" fmla="*/ 48466 h 2062018"/>
              <a:gd name="connsiteX0" fmla="*/ 44002 w 639520"/>
              <a:gd name="connsiteY0" fmla="*/ 23455 h 2048801"/>
              <a:gd name="connsiteX1" fmla="*/ 639314 w 639520"/>
              <a:gd name="connsiteY1" fmla="*/ 999768 h 2048801"/>
              <a:gd name="connsiteX2" fmla="*/ 110677 w 639520"/>
              <a:gd name="connsiteY2" fmla="*/ 2028468 h 2048801"/>
              <a:gd name="connsiteX3" fmla="*/ 44002 w 639520"/>
              <a:gd name="connsiteY3" fmla="*/ 23455 h 2048801"/>
              <a:gd name="connsiteX0" fmla="*/ 46716 w 666038"/>
              <a:gd name="connsiteY0" fmla="*/ 25312 h 2049100"/>
              <a:gd name="connsiteX1" fmla="*/ 665841 w 666038"/>
              <a:gd name="connsiteY1" fmla="*/ 973050 h 2049100"/>
              <a:gd name="connsiteX2" fmla="*/ 113391 w 666038"/>
              <a:gd name="connsiteY2" fmla="*/ 2030325 h 2049100"/>
              <a:gd name="connsiteX3" fmla="*/ 46716 w 666038"/>
              <a:gd name="connsiteY3" fmla="*/ 25312 h 2049100"/>
              <a:gd name="connsiteX0" fmla="*/ 69668 w 688970"/>
              <a:gd name="connsiteY0" fmla="*/ 25312 h 2049100"/>
              <a:gd name="connsiteX1" fmla="*/ 688793 w 688970"/>
              <a:gd name="connsiteY1" fmla="*/ 973050 h 2049100"/>
              <a:gd name="connsiteX2" fmla="*/ 83956 w 688970"/>
              <a:gd name="connsiteY2" fmla="*/ 2030325 h 2049100"/>
              <a:gd name="connsiteX3" fmla="*/ 69668 w 688970"/>
              <a:gd name="connsiteY3" fmla="*/ 25312 h 204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8970" h="2049100">
                <a:moveTo>
                  <a:pt x="69668" y="25312"/>
                </a:moveTo>
                <a:cubicBezTo>
                  <a:pt x="170474" y="-150900"/>
                  <a:pt x="677681" y="638881"/>
                  <a:pt x="688793" y="973050"/>
                </a:cubicBezTo>
                <a:cubicBezTo>
                  <a:pt x="699906" y="1307219"/>
                  <a:pt x="187144" y="2188281"/>
                  <a:pt x="83956" y="2030325"/>
                </a:cubicBezTo>
                <a:cubicBezTo>
                  <a:pt x="-19231" y="1872369"/>
                  <a:pt x="-31138" y="201524"/>
                  <a:pt x="69668" y="25312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689415" y="2957855"/>
            <a:ext cx="1814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Inflated bag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4534655" y="3300729"/>
            <a:ext cx="312768" cy="227067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102265" y="4515881"/>
            <a:ext cx="1909895" cy="6466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>
            <a:off x="3413064" y="3053053"/>
            <a:ext cx="647700" cy="123851"/>
          </a:xfrm>
          <a:custGeom>
            <a:avLst/>
            <a:gdLst>
              <a:gd name="connsiteX0" fmla="*/ 0 w 647700"/>
              <a:gd name="connsiteY0" fmla="*/ 14314 h 123851"/>
              <a:gd name="connsiteX1" fmla="*/ 433387 w 647700"/>
              <a:gd name="connsiteY1" fmla="*/ 9551 h 123851"/>
              <a:gd name="connsiteX2" fmla="*/ 647700 w 647700"/>
              <a:gd name="connsiteY2" fmla="*/ 123851 h 123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7700" h="123851">
                <a:moveTo>
                  <a:pt x="0" y="14314"/>
                </a:moveTo>
                <a:cubicBezTo>
                  <a:pt x="162718" y="2804"/>
                  <a:pt x="325437" y="-8705"/>
                  <a:pt x="433387" y="9551"/>
                </a:cubicBezTo>
                <a:cubicBezTo>
                  <a:pt x="541337" y="27807"/>
                  <a:pt x="594518" y="75829"/>
                  <a:pt x="647700" y="12385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3365437" y="4863258"/>
            <a:ext cx="709908" cy="142446"/>
          </a:xfrm>
          <a:custGeom>
            <a:avLst/>
            <a:gdLst>
              <a:gd name="connsiteX0" fmla="*/ 0 w 709908"/>
              <a:gd name="connsiteY0" fmla="*/ 142446 h 142446"/>
              <a:gd name="connsiteX1" fmla="*/ 381000 w 709908"/>
              <a:gd name="connsiteY1" fmla="*/ 118634 h 142446"/>
              <a:gd name="connsiteX2" fmla="*/ 681038 w 709908"/>
              <a:gd name="connsiteY2" fmla="*/ 9096 h 142446"/>
              <a:gd name="connsiteX3" fmla="*/ 681038 w 709908"/>
              <a:gd name="connsiteY3" fmla="*/ 13859 h 142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908" h="142446">
                <a:moveTo>
                  <a:pt x="0" y="142446"/>
                </a:moveTo>
                <a:cubicBezTo>
                  <a:pt x="133747" y="141652"/>
                  <a:pt x="267494" y="140859"/>
                  <a:pt x="381000" y="118634"/>
                </a:cubicBezTo>
                <a:cubicBezTo>
                  <a:pt x="494506" y="96409"/>
                  <a:pt x="631032" y="26558"/>
                  <a:pt x="681038" y="9096"/>
                </a:cubicBezTo>
                <a:cubicBezTo>
                  <a:pt x="731044" y="-8366"/>
                  <a:pt x="706041" y="2746"/>
                  <a:pt x="681038" y="1385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4312733" y="5209938"/>
            <a:ext cx="2157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Wheel well strap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 flipV="1">
            <a:off x="3814804" y="4981892"/>
            <a:ext cx="566296" cy="41271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3813114" y="4000817"/>
            <a:ext cx="138112" cy="142875"/>
          </a:xfrm>
          <a:prstGeom prst="ellipse">
            <a:avLst/>
          </a:prstGeom>
          <a:solidFill>
            <a:schemeClr val="bg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313110" y="3487963"/>
            <a:ext cx="15430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Electronic device</a:t>
            </a:r>
            <a:endParaRPr lang="en-US" dirty="0"/>
          </a:p>
        </p:txBody>
      </p:sp>
      <p:sp>
        <p:nvSpPr>
          <p:cNvPr id="52" name="Freeform 51"/>
          <p:cNvSpPr/>
          <p:nvPr/>
        </p:nvSpPr>
        <p:spPr>
          <a:xfrm>
            <a:off x="4136164" y="3102123"/>
            <a:ext cx="487396" cy="1828800"/>
          </a:xfrm>
          <a:custGeom>
            <a:avLst/>
            <a:gdLst>
              <a:gd name="connsiteX0" fmla="*/ 0 w 487396"/>
              <a:gd name="connsiteY0" fmla="*/ 0 h 1828800"/>
              <a:gd name="connsiteX1" fmla="*/ 487111 w 487396"/>
              <a:gd name="connsiteY1" fmla="*/ 854580 h 1828800"/>
              <a:gd name="connsiteX2" fmla="*/ 76913 w 487396"/>
              <a:gd name="connsiteY2" fmla="*/ 1828800 h 1828800"/>
              <a:gd name="connsiteX3" fmla="*/ 76913 w 487396"/>
              <a:gd name="connsiteY3" fmla="*/ 1828800 h 1828800"/>
              <a:gd name="connsiteX4" fmla="*/ 205100 w 487396"/>
              <a:gd name="connsiteY4" fmla="*/ 1589518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7396" h="1828800">
                <a:moveTo>
                  <a:pt x="0" y="0"/>
                </a:moveTo>
                <a:cubicBezTo>
                  <a:pt x="237146" y="274890"/>
                  <a:pt x="474292" y="549780"/>
                  <a:pt x="487111" y="854580"/>
                </a:cubicBezTo>
                <a:cubicBezTo>
                  <a:pt x="499930" y="1159380"/>
                  <a:pt x="76913" y="1828800"/>
                  <a:pt x="76913" y="1828800"/>
                </a:cubicBezTo>
                <a:lnTo>
                  <a:pt x="76913" y="1828800"/>
                </a:lnTo>
                <a:lnTo>
                  <a:pt x="205100" y="158951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4875999" y="3511908"/>
            <a:ext cx="1814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Strain gauge</a:t>
            </a:r>
            <a:endParaRPr lang="en-US" dirty="0"/>
          </a:p>
        </p:txBody>
      </p:sp>
      <p:cxnSp>
        <p:nvCxnSpPr>
          <p:cNvPr id="54" name="Straight Arrow Connector 53"/>
          <p:cNvCxnSpPr>
            <a:endCxn id="52" idx="1"/>
          </p:cNvCxnSpPr>
          <p:nvPr/>
        </p:nvCxnSpPr>
        <p:spPr>
          <a:xfrm flipH="1">
            <a:off x="4623275" y="3794333"/>
            <a:ext cx="316195" cy="16237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 55"/>
          <p:cNvSpPr/>
          <p:nvPr/>
        </p:nvSpPr>
        <p:spPr>
          <a:xfrm>
            <a:off x="3879791" y="4067798"/>
            <a:ext cx="700755" cy="294193"/>
          </a:xfrm>
          <a:custGeom>
            <a:avLst/>
            <a:gdLst>
              <a:gd name="connsiteX0" fmla="*/ 0 w 700755"/>
              <a:gd name="connsiteY0" fmla="*/ 0 h 294193"/>
              <a:gd name="connsiteX1" fmla="*/ 256373 w 700755"/>
              <a:gd name="connsiteY1" fmla="*/ 290557 h 294193"/>
              <a:gd name="connsiteX2" fmla="*/ 700755 w 700755"/>
              <a:gd name="connsiteY2" fmla="*/ 136733 h 294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0755" h="294193">
                <a:moveTo>
                  <a:pt x="0" y="0"/>
                </a:moveTo>
                <a:cubicBezTo>
                  <a:pt x="69790" y="133884"/>
                  <a:pt x="139581" y="267768"/>
                  <a:pt x="256373" y="290557"/>
                </a:cubicBezTo>
                <a:cubicBezTo>
                  <a:pt x="373165" y="313346"/>
                  <a:pt x="536960" y="225039"/>
                  <a:pt x="700755" y="13673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4780570" y="4322333"/>
            <a:ext cx="1814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Ribbon cable</a:t>
            </a:r>
            <a:endParaRPr lang="en-US" dirty="0"/>
          </a:p>
        </p:txBody>
      </p:sp>
      <p:cxnSp>
        <p:nvCxnSpPr>
          <p:cNvPr id="58" name="Straight Arrow Connector 57"/>
          <p:cNvCxnSpPr/>
          <p:nvPr/>
        </p:nvCxnSpPr>
        <p:spPr>
          <a:xfrm flipH="1" flipV="1">
            <a:off x="4288564" y="4339839"/>
            <a:ext cx="453461" cy="16299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>
            <a:grpSpLocks/>
          </p:cNvGrpSpPr>
          <p:nvPr/>
        </p:nvGrpSpPr>
        <p:grpSpPr bwMode="auto">
          <a:xfrm>
            <a:off x="1018760" y="5711534"/>
            <a:ext cx="6757913" cy="484167"/>
            <a:chOff x="432" y="3076"/>
            <a:chExt cx="4893" cy="59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63" name="AutoShape 5"/>
            <p:cNvSpPr>
              <a:spLocks noChangeArrowheads="1"/>
            </p:cNvSpPr>
            <p:nvPr/>
          </p:nvSpPr>
          <p:spPr bwMode="auto">
            <a:xfrm>
              <a:off x="432" y="3076"/>
              <a:ext cx="4893" cy="592"/>
            </a:xfrm>
            <a:prstGeom prst="bevel">
              <a:avLst>
                <a:gd name="adj" fmla="val 12500"/>
              </a:avLst>
            </a:prstGeom>
            <a:grpFill/>
            <a:ln w="222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4" name="Text Box 6"/>
            <p:cNvSpPr txBox="1">
              <a:spLocks noChangeArrowheads="1"/>
            </p:cNvSpPr>
            <p:nvPr/>
          </p:nvSpPr>
          <p:spPr bwMode="auto">
            <a:xfrm>
              <a:off x="531" y="3148"/>
              <a:ext cx="4697" cy="26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lIns="87312" tIns="42862" rIns="87312" bIns="42862">
              <a:spAutoFit/>
            </a:bodyPr>
            <a:lstStyle/>
            <a:p>
              <a:pPr algn="ctr">
                <a:defRPr/>
              </a:pPr>
              <a:r>
                <a:rPr lang="en-US" sz="1200" dirty="0" smtClean="0">
                  <a:solidFill>
                    <a:schemeClr val="bg1"/>
                  </a:solidFill>
                </a:rPr>
                <a:t>Electronic device sounds alarm if strain exceeds limit or with forward motion.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8307" y="6330042"/>
            <a:ext cx="6477000" cy="338328"/>
          </a:xfrm>
        </p:spPr>
        <p:txBody>
          <a:bodyPr/>
          <a:lstStyle/>
          <a:p>
            <a:r>
              <a:rPr lang="en-US" sz="1000" dirty="0" smtClean="0"/>
              <a:t>Originator: Rick Davids, human factors engineer, 831-359-6851, rcdavids1@verizon.net</a:t>
            </a:r>
          </a:p>
          <a:p>
            <a:endParaRPr kumimoji="0" lang="en-US" sz="1000" dirty="0"/>
          </a:p>
        </p:txBody>
      </p:sp>
    </p:spTree>
    <p:extLst>
      <p:ext uri="{BB962C8B-B14F-4D97-AF65-F5344CB8AC3E}">
        <p14:creationId xmlns:p14="http://schemas.microsoft.com/office/powerpoint/2010/main" val="110492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Notional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538243"/>
            <a:ext cx="7125112" cy="777667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Wedge shaped; 30 inches high</a:t>
            </a:r>
          </a:p>
          <a:p>
            <a:r>
              <a:rPr lang="en-US" sz="2400" dirty="0" smtClean="0"/>
              <a:t>Side view</a:t>
            </a:r>
            <a:endParaRPr lang="en-US" sz="2400" dirty="0"/>
          </a:p>
        </p:txBody>
      </p:sp>
      <p:sp>
        <p:nvSpPr>
          <p:cNvPr id="4" name="Freeform 3"/>
          <p:cNvSpPr/>
          <p:nvPr/>
        </p:nvSpPr>
        <p:spPr>
          <a:xfrm>
            <a:off x="2763251" y="3362140"/>
            <a:ext cx="1313603" cy="1500772"/>
          </a:xfrm>
          <a:custGeom>
            <a:avLst/>
            <a:gdLst>
              <a:gd name="connsiteX0" fmla="*/ 0 w 436304"/>
              <a:gd name="connsiteY0" fmla="*/ 274 h 1931892"/>
              <a:gd name="connsiteX1" fmla="*/ 59820 w 436304"/>
              <a:gd name="connsiteY1" fmla="*/ 8820 h 1931892"/>
              <a:gd name="connsiteX2" fmla="*/ 239282 w 436304"/>
              <a:gd name="connsiteY2" fmla="*/ 43003 h 1931892"/>
              <a:gd name="connsiteX3" fmla="*/ 247828 w 436304"/>
              <a:gd name="connsiteY3" fmla="*/ 94278 h 1931892"/>
              <a:gd name="connsiteX4" fmla="*/ 273465 w 436304"/>
              <a:gd name="connsiteY4" fmla="*/ 119916 h 1931892"/>
              <a:gd name="connsiteX5" fmla="*/ 282011 w 436304"/>
              <a:gd name="connsiteY5" fmla="*/ 145553 h 1931892"/>
              <a:gd name="connsiteX6" fmla="*/ 316194 w 436304"/>
              <a:gd name="connsiteY6" fmla="*/ 196828 h 1931892"/>
              <a:gd name="connsiteX7" fmla="*/ 341832 w 436304"/>
              <a:gd name="connsiteY7" fmla="*/ 256648 h 1931892"/>
              <a:gd name="connsiteX8" fmla="*/ 358923 w 436304"/>
              <a:gd name="connsiteY8" fmla="*/ 316469 h 1931892"/>
              <a:gd name="connsiteX9" fmla="*/ 376015 w 436304"/>
              <a:gd name="connsiteY9" fmla="*/ 342106 h 1931892"/>
              <a:gd name="connsiteX10" fmla="*/ 384560 w 436304"/>
              <a:gd name="connsiteY10" fmla="*/ 367744 h 1931892"/>
              <a:gd name="connsiteX11" fmla="*/ 393106 w 436304"/>
              <a:gd name="connsiteY11" fmla="*/ 410473 h 1931892"/>
              <a:gd name="connsiteX12" fmla="*/ 418744 w 436304"/>
              <a:gd name="connsiteY12" fmla="*/ 453202 h 1931892"/>
              <a:gd name="connsiteX13" fmla="*/ 427289 w 436304"/>
              <a:gd name="connsiteY13" fmla="*/ 837762 h 1931892"/>
              <a:gd name="connsiteX14" fmla="*/ 435835 w 436304"/>
              <a:gd name="connsiteY14" fmla="*/ 863400 h 1931892"/>
              <a:gd name="connsiteX15" fmla="*/ 427289 w 436304"/>
              <a:gd name="connsiteY15" fmla="*/ 965949 h 1931892"/>
              <a:gd name="connsiteX16" fmla="*/ 427289 w 436304"/>
              <a:gd name="connsiteY16" fmla="*/ 1401785 h 1931892"/>
              <a:gd name="connsiteX17" fmla="*/ 418744 w 436304"/>
              <a:gd name="connsiteY17" fmla="*/ 1444514 h 1931892"/>
              <a:gd name="connsiteX18" fmla="*/ 410198 w 436304"/>
              <a:gd name="connsiteY18" fmla="*/ 1495788 h 1931892"/>
              <a:gd name="connsiteX19" fmla="*/ 393106 w 436304"/>
              <a:gd name="connsiteY19" fmla="*/ 1547063 h 1931892"/>
              <a:gd name="connsiteX20" fmla="*/ 376015 w 436304"/>
              <a:gd name="connsiteY20" fmla="*/ 1606884 h 1931892"/>
              <a:gd name="connsiteX21" fmla="*/ 358923 w 436304"/>
              <a:gd name="connsiteY21" fmla="*/ 1641067 h 1931892"/>
              <a:gd name="connsiteX22" fmla="*/ 341832 w 436304"/>
              <a:gd name="connsiteY22" fmla="*/ 1709433 h 1931892"/>
              <a:gd name="connsiteX23" fmla="*/ 307648 w 436304"/>
              <a:gd name="connsiteY23" fmla="*/ 1760708 h 1931892"/>
              <a:gd name="connsiteX24" fmla="*/ 282011 w 436304"/>
              <a:gd name="connsiteY24" fmla="*/ 1777800 h 1931892"/>
              <a:gd name="connsiteX25" fmla="*/ 222190 w 436304"/>
              <a:gd name="connsiteY25" fmla="*/ 1820529 h 1931892"/>
              <a:gd name="connsiteX26" fmla="*/ 145278 w 436304"/>
              <a:gd name="connsiteY26" fmla="*/ 1854712 h 1931892"/>
              <a:gd name="connsiteX27" fmla="*/ 111095 w 436304"/>
              <a:gd name="connsiteY27" fmla="*/ 1871803 h 1931892"/>
              <a:gd name="connsiteX28" fmla="*/ 85458 w 436304"/>
              <a:gd name="connsiteY28" fmla="*/ 1888895 h 1931892"/>
              <a:gd name="connsiteX29" fmla="*/ 34183 w 436304"/>
              <a:gd name="connsiteY29" fmla="*/ 1905987 h 1931892"/>
              <a:gd name="connsiteX30" fmla="*/ 0 w 436304"/>
              <a:gd name="connsiteY30" fmla="*/ 1931624 h 1931892"/>
              <a:gd name="connsiteX0" fmla="*/ 0 w 436304"/>
              <a:gd name="connsiteY0" fmla="*/ 310 h 1931928"/>
              <a:gd name="connsiteX1" fmla="*/ 59820 w 436304"/>
              <a:gd name="connsiteY1" fmla="*/ 8856 h 1931928"/>
              <a:gd name="connsiteX2" fmla="*/ 196419 w 436304"/>
              <a:gd name="connsiteY2" fmla="*/ 90664 h 1931928"/>
              <a:gd name="connsiteX3" fmla="*/ 247828 w 436304"/>
              <a:gd name="connsiteY3" fmla="*/ 94314 h 1931928"/>
              <a:gd name="connsiteX4" fmla="*/ 273465 w 436304"/>
              <a:gd name="connsiteY4" fmla="*/ 119952 h 1931928"/>
              <a:gd name="connsiteX5" fmla="*/ 282011 w 436304"/>
              <a:gd name="connsiteY5" fmla="*/ 145589 h 1931928"/>
              <a:gd name="connsiteX6" fmla="*/ 316194 w 436304"/>
              <a:gd name="connsiteY6" fmla="*/ 196864 h 1931928"/>
              <a:gd name="connsiteX7" fmla="*/ 341832 w 436304"/>
              <a:gd name="connsiteY7" fmla="*/ 256684 h 1931928"/>
              <a:gd name="connsiteX8" fmla="*/ 358923 w 436304"/>
              <a:gd name="connsiteY8" fmla="*/ 316505 h 1931928"/>
              <a:gd name="connsiteX9" fmla="*/ 376015 w 436304"/>
              <a:gd name="connsiteY9" fmla="*/ 342142 h 1931928"/>
              <a:gd name="connsiteX10" fmla="*/ 384560 w 436304"/>
              <a:gd name="connsiteY10" fmla="*/ 367780 h 1931928"/>
              <a:gd name="connsiteX11" fmla="*/ 393106 w 436304"/>
              <a:gd name="connsiteY11" fmla="*/ 410509 h 1931928"/>
              <a:gd name="connsiteX12" fmla="*/ 418744 w 436304"/>
              <a:gd name="connsiteY12" fmla="*/ 453238 h 1931928"/>
              <a:gd name="connsiteX13" fmla="*/ 427289 w 436304"/>
              <a:gd name="connsiteY13" fmla="*/ 837798 h 1931928"/>
              <a:gd name="connsiteX14" fmla="*/ 435835 w 436304"/>
              <a:gd name="connsiteY14" fmla="*/ 863436 h 1931928"/>
              <a:gd name="connsiteX15" fmla="*/ 427289 w 436304"/>
              <a:gd name="connsiteY15" fmla="*/ 965985 h 1931928"/>
              <a:gd name="connsiteX16" fmla="*/ 427289 w 436304"/>
              <a:gd name="connsiteY16" fmla="*/ 1401821 h 1931928"/>
              <a:gd name="connsiteX17" fmla="*/ 418744 w 436304"/>
              <a:gd name="connsiteY17" fmla="*/ 1444550 h 1931928"/>
              <a:gd name="connsiteX18" fmla="*/ 410198 w 436304"/>
              <a:gd name="connsiteY18" fmla="*/ 1495824 h 1931928"/>
              <a:gd name="connsiteX19" fmla="*/ 393106 w 436304"/>
              <a:gd name="connsiteY19" fmla="*/ 1547099 h 1931928"/>
              <a:gd name="connsiteX20" fmla="*/ 376015 w 436304"/>
              <a:gd name="connsiteY20" fmla="*/ 1606920 h 1931928"/>
              <a:gd name="connsiteX21" fmla="*/ 358923 w 436304"/>
              <a:gd name="connsiteY21" fmla="*/ 1641103 h 1931928"/>
              <a:gd name="connsiteX22" fmla="*/ 341832 w 436304"/>
              <a:gd name="connsiteY22" fmla="*/ 1709469 h 1931928"/>
              <a:gd name="connsiteX23" fmla="*/ 307648 w 436304"/>
              <a:gd name="connsiteY23" fmla="*/ 1760744 h 1931928"/>
              <a:gd name="connsiteX24" fmla="*/ 282011 w 436304"/>
              <a:gd name="connsiteY24" fmla="*/ 1777836 h 1931928"/>
              <a:gd name="connsiteX25" fmla="*/ 222190 w 436304"/>
              <a:gd name="connsiteY25" fmla="*/ 1820565 h 1931928"/>
              <a:gd name="connsiteX26" fmla="*/ 145278 w 436304"/>
              <a:gd name="connsiteY26" fmla="*/ 1854748 h 1931928"/>
              <a:gd name="connsiteX27" fmla="*/ 111095 w 436304"/>
              <a:gd name="connsiteY27" fmla="*/ 1871839 h 1931928"/>
              <a:gd name="connsiteX28" fmla="*/ 85458 w 436304"/>
              <a:gd name="connsiteY28" fmla="*/ 1888931 h 1931928"/>
              <a:gd name="connsiteX29" fmla="*/ 34183 w 436304"/>
              <a:gd name="connsiteY29" fmla="*/ 1906023 h 1931928"/>
              <a:gd name="connsiteX30" fmla="*/ 0 w 436304"/>
              <a:gd name="connsiteY30" fmla="*/ 1931660 h 1931928"/>
              <a:gd name="connsiteX0" fmla="*/ 0 w 436304"/>
              <a:gd name="connsiteY0" fmla="*/ 0 h 1931618"/>
              <a:gd name="connsiteX1" fmla="*/ 59820 w 436304"/>
              <a:gd name="connsiteY1" fmla="*/ 8546 h 1931618"/>
              <a:gd name="connsiteX2" fmla="*/ 205944 w 436304"/>
              <a:gd name="connsiteY2" fmla="*/ 76067 h 1931618"/>
              <a:gd name="connsiteX3" fmla="*/ 247828 w 436304"/>
              <a:gd name="connsiteY3" fmla="*/ 94004 h 1931618"/>
              <a:gd name="connsiteX4" fmla="*/ 273465 w 436304"/>
              <a:gd name="connsiteY4" fmla="*/ 119642 h 1931618"/>
              <a:gd name="connsiteX5" fmla="*/ 282011 w 436304"/>
              <a:gd name="connsiteY5" fmla="*/ 145279 h 1931618"/>
              <a:gd name="connsiteX6" fmla="*/ 316194 w 436304"/>
              <a:gd name="connsiteY6" fmla="*/ 196554 h 1931618"/>
              <a:gd name="connsiteX7" fmla="*/ 341832 w 436304"/>
              <a:gd name="connsiteY7" fmla="*/ 256374 h 1931618"/>
              <a:gd name="connsiteX8" fmla="*/ 358923 w 436304"/>
              <a:gd name="connsiteY8" fmla="*/ 316195 h 1931618"/>
              <a:gd name="connsiteX9" fmla="*/ 376015 w 436304"/>
              <a:gd name="connsiteY9" fmla="*/ 341832 h 1931618"/>
              <a:gd name="connsiteX10" fmla="*/ 384560 w 436304"/>
              <a:gd name="connsiteY10" fmla="*/ 367470 h 1931618"/>
              <a:gd name="connsiteX11" fmla="*/ 393106 w 436304"/>
              <a:gd name="connsiteY11" fmla="*/ 410199 h 1931618"/>
              <a:gd name="connsiteX12" fmla="*/ 418744 w 436304"/>
              <a:gd name="connsiteY12" fmla="*/ 452928 h 1931618"/>
              <a:gd name="connsiteX13" fmla="*/ 427289 w 436304"/>
              <a:gd name="connsiteY13" fmla="*/ 837488 h 1931618"/>
              <a:gd name="connsiteX14" fmla="*/ 435835 w 436304"/>
              <a:gd name="connsiteY14" fmla="*/ 863126 h 1931618"/>
              <a:gd name="connsiteX15" fmla="*/ 427289 w 436304"/>
              <a:gd name="connsiteY15" fmla="*/ 965675 h 1931618"/>
              <a:gd name="connsiteX16" fmla="*/ 427289 w 436304"/>
              <a:gd name="connsiteY16" fmla="*/ 1401511 h 1931618"/>
              <a:gd name="connsiteX17" fmla="*/ 418744 w 436304"/>
              <a:gd name="connsiteY17" fmla="*/ 1444240 h 1931618"/>
              <a:gd name="connsiteX18" fmla="*/ 410198 w 436304"/>
              <a:gd name="connsiteY18" fmla="*/ 1495514 h 1931618"/>
              <a:gd name="connsiteX19" fmla="*/ 393106 w 436304"/>
              <a:gd name="connsiteY19" fmla="*/ 1546789 h 1931618"/>
              <a:gd name="connsiteX20" fmla="*/ 376015 w 436304"/>
              <a:gd name="connsiteY20" fmla="*/ 1606610 h 1931618"/>
              <a:gd name="connsiteX21" fmla="*/ 358923 w 436304"/>
              <a:gd name="connsiteY21" fmla="*/ 1640793 h 1931618"/>
              <a:gd name="connsiteX22" fmla="*/ 341832 w 436304"/>
              <a:gd name="connsiteY22" fmla="*/ 1709159 h 1931618"/>
              <a:gd name="connsiteX23" fmla="*/ 307648 w 436304"/>
              <a:gd name="connsiteY23" fmla="*/ 1760434 h 1931618"/>
              <a:gd name="connsiteX24" fmla="*/ 282011 w 436304"/>
              <a:gd name="connsiteY24" fmla="*/ 1777526 h 1931618"/>
              <a:gd name="connsiteX25" fmla="*/ 222190 w 436304"/>
              <a:gd name="connsiteY25" fmla="*/ 1820255 h 1931618"/>
              <a:gd name="connsiteX26" fmla="*/ 145278 w 436304"/>
              <a:gd name="connsiteY26" fmla="*/ 1854438 h 1931618"/>
              <a:gd name="connsiteX27" fmla="*/ 111095 w 436304"/>
              <a:gd name="connsiteY27" fmla="*/ 1871529 h 1931618"/>
              <a:gd name="connsiteX28" fmla="*/ 85458 w 436304"/>
              <a:gd name="connsiteY28" fmla="*/ 1888621 h 1931618"/>
              <a:gd name="connsiteX29" fmla="*/ 34183 w 436304"/>
              <a:gd name="connsiteY29" fmla="*/ 1905713 h 1931618"/>
              <a:gd name="connsiteX30" fmla="*/ 0 w 436304"/>
              <a:gd name="connsiteY30" fmla="*/ 1931350 h 1931618"/>
              <a:gd name="connsiteX0" fmla="*/ 0 w 860166"/>
              <a:gd name="connsiteY0" fmla="*/ 0 h 1936380"/>
              <a:gd name="connsiteX1" fmla="*/ 483682 w 860166"/>
              <a:gd name="connsiteY1" fmla="*/ 13308 h 1936380"/>
              <a:gd name="connsiteX2" fmla="*/ 629806 w 860166"/>
              <a:gd name="connsiteY2" fmla="*/ 80829 h 1936380"/>
              <a:gd name="connsiteX3" fmla="*/ 671690 w 860166"/>
              <a:gd name="connsiteY3" fmla="*/ 98766 h 1936380"/>
              <a:gd name="connsiteX4" fmla="*/ 697327 w 860166"/>
              <a:gd name="connsiteY4" fmla="*/ 124404 h 1936380"/>
              <a:gd name="connsiteX5" fmla="*/ 705873 w 860166"/>
              <a:gd name="connsiteY5" fmla="*/ 150041 h 1936380"/>
              <a:gd name="connsiteX6" fmla="*/ 740056 w 860166"/>
              <a:gd name="connsiteY6" fmla="*/ 201316 h 1936380"/>
              <a:gd name="connsiteX7" fmla="*/ 765694 w 860166"/>
              <a:gd name="connsiteY7" fmla="*/ 261136 h 1936380"/>
              <a:gd name="connsiteX8" fmla="*/ 782785 w 860166"/>
              <a:gd name="connsiteY8" fmla="*/ 320957 h 1936380"/>
              <a:gd name="connsiteX9" fmla="*/ 799877 w 860166"/>
              <a:gd name="connsiteY9" fmla="*/ 346594 h 1936380"/>
              <a:gd name="connsiteX10" fmla="*/ 808422 w 860166"/>
              <a:gd name="connsiteY10" fmla="*/ 372232 h 1936380"/>
              <a:gd name="connsiteX11" fmla="*/ 816968 w 860166"/>
              <a:gd name="connsiteY11" fmla="*/ 414961 h 1936380"/>
              <a:gd name="connsiteX12" fmla="*/ 842606 w 860166"/>
              <a:gd name="connsiteY12" fmla="*/ 457690 h 1936380"/>
              <a:gd name="connsiteX13" fmla="*/ 851151 w 860166"/>
              <a:gd name="connsiteY13" fmla="*/ 842250 h 1936380"/>
              <a:gd name="connsiteX14" fmla="*/ 859697 w 860166"/>
              <a:gd name="connsiteY14" fmla="*/ 867888 h 1936380"/>
              <a:gd name="connsiteX15" fmla="*/ 851151 w 860166"/>
              <a:gd name="connsiteY15" fmla="*/ 970437 h 1936380"/>
              <a:gd name="connsiteX16" fmla="*/ 851151 w 860166"/>
              <a:gd name="connsiteY16" fmla="*/ 1406273 h 1936380"/>
              <a:gd name="connsiteX17" fmla="*/ 842606 w 860166"/>
              <a:gd name="connsiteY17" fmla="*/ 1449002 h 1936380"/>
              <a:gd name="connsiteX18" fmla="*/ 834060 w 860166"/>
              <a:gd name="connsiteY18" fmla="*/ 1500276 h 1936380"/>
              <a:gd name="connsiteX19" fmla="*/ 816968 w 860166"/>
              <a:gd name="connsiteY19" fmla="*/ 1551551 h 1936380"/>
              <a:gd name="connsiteX20" fmla="*/ 799877 w 860166"/>
              <a:gd name="connsiteY20" fmla="*/ 1611372 h 1936380"/>
              <a:gd name="connsiteX21" fmla="*/ 782785 w 860166"/>
              <a:gd name="connsiteY21" fmla="*/ 1645555 h 1936380"/>
              <a:gd name="connsiteX22" fmla="*/ 765694 w 860166"/>
              <a:gd name="connsiteY22" fmla="*/ 1713921 h 1936380"/>
              <a:gd name="connsiteX23" fmla="*/ 731510 w 860166"/>
              <a:gd name="connsiteY23" fmla="*/ 1765196 h 1936380"/>
              <a:gd name="connsiteX24" fmla="*/ 705873 w 860166"/>
              <a:gd name="connsiteY24" fmla="*/ 1782288 h 1936380"/>
              <a:gd name="connsiteX25" fmla="*/ 646052 w 860166"/>
              <a:gd name="connsiteY25" fmla="*/ 1825017 h 1936380"/>
              <a:gd name="connsiteX26" fmla="*/ 569140 w 860166"/>
              <a:gd name="connsiteY26" fmla="*/ 1859200 h 1936380"/>
              <a:gd name="connsiteX27" fmla="*/ 534957 w 860166"/>
              <a:gd name="connsiteY27" fmla="*/ 1876291 h 1936380"/>
              <a:gd name="connsiteX28" fmla="*/ 509320 w 860166"/>
              <a:gd name="connsiteY28" fmla="*/ 1893383 h 1936380"/>
              <a:gd name="connsiteX29" fmla="*/ 458045 w 860166"/>
              <a:gd name="connsiteY29" fmla="*/ 1910475 h 1936380"/>
              <a:gd name="connsiteX30" fmla="*/ 423862 w 860166"/>
              <a:gd name="connsiteY30" fmla="*/ 1936112 h 1936380"/>
              <a:gd name="connsiteX0" fmla="*/ 0 w 860166"/>
              <a:gd name="connsiteY0" fmla="*/ 0 h 1936112"/>
              <a:gd name="connsiteX1" fmla="*/ 483682 w 860166"/>
              <a:gd name="connsiteY1" fmla="*/ 13308 h 1936112"/>
              <a:gd name="connsiteX2" fmla="*/ 629806 w 860166"/>
              <a:gd name="connsiteY2" fmla="*/ 80829 h 1936112"/>
              <a:gd name="connsiteX3" fmla="*/ 671690 w 860166"/>
              <a:gd name="connsiteY3" fmla="*/ 98766 h 1936112"/>
              <a:gd name="connsiteX4" fmla="*/ 697327 w 860166"/>
              <a:gd name="connsiteY4" fmla="*/ 124404 h 1936112"/>
              <a:gd name="connsiteX5" fmla="*/ 705873 w 860166"/>
              <a:gd name="connsiteY5" fmla="*/ 150041 h 1936112"/>
              <a:gd name="connsiteX6" fmla="*/ 740056 w 860166"/>
              <a:gd name="connsiteY6" fmla="*/ 201316 h 1936112"/>
              <a:gd name="connsiteX7" fmla="*/ 765694 w 860166"/>
              <a:gd name="connsiteY7" fmla="*/ 261136 h 1936112"/>
              <a:gd name="connsiteX8" fmla="*/ 782785 w 860166"/>
              <a:gd name="connsiteY8" fmla="*/ 320957 h 1936112"/>
              <a:gd name="connsiteX9" fmla="*/ 799877 w 860166"/>
              <a:gd name="connsiteY9" fmla="*/ 346594 h 1936112"/>
              <a:gd name="connsiteX10" fmla="*/ 808422 w 860166"/>
              <a:gd name="connsiteY10" fmla="*/ 372232 h 1936112"/>
              <a:gd name="connsiteX11" fmla="*/ 816968 w 860166"/>
              <a:gd name="connsiteY11" fmla="*/ 414961 h 1936112"/>
              <a:gd name="connsiteX12" fmla="*/ 842606 w 860166"/>
              <a:gd name="connsiteY12" fmla="*/ 457690 h 1936112"/>
              <a:gd name="connsiteX13" fmla="*/ 851151 w 860166"/>
              <a:gd name="connsiteY13" fmla="*/ 842250 h 1936112"/>
              <a:gd name="connsiteX14" fmla="*/ 859697 w 860166"/>
              <a:gd name="connsiteY14" fmla="*/ 867888 h 1936112"/>
              <a:gd name="connsiteX15" fmla="*/ 851151 w 860166"/>
              <a:gd name="connsiteY15" fmla="*/ 970437 h 1936112"/>
              <a:gd name="connsiteX16" fmla="*/ 851151 w 860166"/>
              <a:gd name="connsiteY16" fmla="*/ 1406273 h 1936112"/>
              <a:gd name="connsiteX17" fmla="*/ 842606 w 860166"/>
              <a:gd name="connsiteY17" fmla="*/ 1449002 h 1936112"/>
              <a:gd name="connsiteX18" fmla="*/ 834060 w 860166"/>
              <a:gd name="connsiteY18" fmla="*/ 1500276 h 1936112"/>
              <a:gd name="connsiteX19" fmla="*/ 816968 w 860166"/>
              <a:gd name="connsiteY19" fmla="*/ 1551551 h 1936112"/>
              <a:gd name="connsiteX20" fmla="*/ 799877 w 860166"/>
              <a:gd name="connsiteY20" fmla="*/ 1611372 h 1936112"/>
              <a:gd name="connsiteX21" fmla="*/ 782785 w 860166"/>
              <a:gd name="connsiteY21" fmla="*/ 1645555 h 1936112"/>
              <a:gd name="connsiteX22" fmla="*/ 765694 w 860166"/>
              <a:gd name="connsiteY22" fmla="*/ 1713921 h 1936112"/>
              <a:gd name="connsiteX23" fmla="*/ 731510 w 860166"/>
              <a:gd name="connsiteY23" fmla="*/ 1765196 h 1936112"/>
              <a:gd name="connsiteX24" fmla="*/ 705873 w 860166"/>
              <a:gd name="connsiteY24" fmla="*/ 1782288 h 1936112"/>
              <a:gd name="connsiteX25" fmla="*/ 646052 w 860166"/>
              <a:gd name="connsiteY25" fmla="*/ 1825017 h 1936112"/>
              <a:gd name="connsiteX26" fmla="*/ 569140 w 860166"/>
              <a:gd name="connsiteY26" fmla="*/ 1859200 h 1936112"/>
              <a:gd name="connsiteX27" fmla="*/ 534957 w 860166"/>
              <a:gd name="connsiteY27" fmla="*/ 1876291 h 1936112"/>
              <a:gd name="connsiteX28" fmla="*/ 509320 w 860166"/>
              <a:gd name="connsiteY28" fmla="*/ 1893383 h 1936112"/>
              <a:gd name="connsiteX29" fmla="*/ 458045 w 860166"/>
              <a:gd name="connsiteY29" fmla="*/ 1910475 h 1936112"/>
              <a:gd name="connsiteX30" fmla="*/ 176212 w 860166"/>
              <a:gd name="connsiteY30" fmla="*/ 1936112 h 1936112"/>
              <a:gd name="connsiteX0" fmla="*/ 0 w 860166"/>
              <a:gd name="connsiteY0" fmla="*/ 0 h 1912577"/>
              <a:gd name="connsiteX1" fmla="*/ 483682 w 860166"/>
              <a:gd name="connsiteY1" fmla="*/ 13308 h 1912577"/>
              <a:gd name="connsiteX2" fmla="*/ 629806 w 860166"/>
              <a:gd name="connsiteY2" fmla="*/ 80829 h 1912577"/>
              <a:gd name="connsiteX3" fmla="*/ 671690 w 860166"/>
              <a:gd name="connsiteY3" fmla="*/ 98766 h 1912577"/>
              <a:gd name="connsiteX4" fmla="*/ 697327 w 860166"/>
              <a:gd name="connsiteY4" fmla="*/ 124404 h 1912577"/>
              <a:gd name="connsiteX5" fmla="*/ 705873 w 860166"/>
              <a:gd name="connsiteY5" fmla="*/ 150041 h 1912577"/>
              <a:gd name="connsiteX6" fmla="*/ 740056 w 860166"/>
              <a:gd name="connsiteY6" fmla="*/ 201316 h 1912577"/>
              <a:gd name="connsiteX7" fmla="*/ 765694 w 860166"/>
              <a:gd name="connsiteY7" fmla="*/ 261136 h 1912577"/>
              <a:gd name="connsiteX8" fmla="*/ 782785 w 860166"/>
              <a:gd name="connsiteY8" fmla="*/ 320957 h 1912577"/>
              <a:gd name="connsiteX9" fmla="*/ 799877 w 860166"/>
              <a:gd name="connsiteY9" fmla="*/ 346594 h 1912577"/>
              <a:gd name="connsiteX10" fmla="*/ 808422 w 860166"/>
              <a:gd name="connsiteY10" fmla="*/ 372232 h 1912577"/>
              <a:gd name="connsiteX11" fmla="*/ 816968 w 860166"/>
              <a:gd name="connsiteY11" fmla="*/ 414961 h 1912577"/>
              <a:gd name="connsiteX12" fmla="*/ 842606 w 860166"/>
              <a:gd name="connsiteY12" fmla="*/ 457690 h 1912577"/>
              <a:gd name="connsiteX13" fmla="*/ 851151 w 860166"/>
              <a:gd name="connsiteY13" fmla="*/ 842250 h 1912577"/>
              <a:gd name="connsiteX14" fmla="*/ 859697 w 860166"/>
              <a:gd name="connsiteY14" fmla="*/ 867888 h 1912577"/>
              <a:gd name="connsiteX15" fmla="*/ 851151 w 860166"/>
              <a:gd name="connsiteY15" fmla="*/ 970437 h 1912577"/>
              <a:gd name="connsiteX16" fmla="*/ 851151 w 860166"/>
              <a:gd name="connsiteY16" fmla="*/ 1406273 h 1912577"/>
              <a:gd name="connsiteX17" fmla="*/ 842606 w 860166"/>
              <a:gd name="connsiteY17" fmla="*/ 1449002 h 1912577"/>
              <a:gd name="connsiteX18" fmla="*/ 834060 w 860166"/>
              <a:gd name="connsiteY18" fmla="*/ 1500276 h 1912577"/>
              <a:gd name="connsiteX19" fmla="*/ 816968 w 860166"/>
              <a:gd name="connsiteY19" fmla="*/ 1551551 h 1912577"/>
              <a:gd name="connsiteX20" fmla="*/ 799877 w 860166"/>
              <a:gd name="connsiteY20" fmla="*/ 1611372 h 1912577"/>
              <a:gd name="connsiteX21" fmla="*/ 782785 w 860166"/>
              <a:gd name="connsiteY21" fmla="*/ 1645555 h 1912577"/>
              <a:gd name="connsiteX22" fmla="*/ 765694 w 860166"/>
              <a:gd name="connsiteY22" fmla="*/ 1713921 h 1912577"/>
              <a:gd name="connsiteX23" fmla="*/ 731510 w 860166"/>
              <a:gd name="connsiteY23" fmla="*/ 1765196 h 1912577"/>
              <a:gd name="connsiteX24" fmla="*/ 705873 w 860166"/>
              <a:gd name="connsiteY24" fmla="*/ 1782288 h 1912577"/>
              <a:gd name="connsiteX25" fmla="*/ 646052 w 860166"/>
              <a:gd name="connsiteY25" fmla="*/ 1825017 h 1912577"/>
              <a:gd name="connsiteX26" fmla="*/ 569140 w 860166"/>
              <a:gd name="connsiteY26" fmla="*/ 1859200 h 1912577"/>
              <a:gd name="connsiteX27" fmla="*/ 534957 w 860166"/>
              <a:gd name="connsiteY27" fmla="*/ 1876291 h 1912577"/>
              <a:gd name="connsiteX28" fmla="*/ 509320 w 860166"/>
              <a:gd name="connsiteY28" fmla="*/ 1893383 h 1912577"/>
              <a:gd name="connsiteX29" fmla="*/ 458045 w 860166"/>
              <a:gd name="connsiteY29" fmla="*/ 1910475 h 1912577"/>
              <a:gd name="connsiteX30" fmla="*/ 28574 w 860166"/>
              <a:gd name="connsiteY30" fmla="*/ 1912299 h 1912577"/>
              <a:gd name="connsiteX0" fmla="*/ 0 w 860166"/>
              <a:gd name="connsiteY0" fmla="*/ 0 h 1921824"/>
              <a:gd name="connsiteX1" fmla="*/ 483682 w 860166"/>
              <a:gd name="connsiteY1" fmla="*/ 13308 h 1921824"/>
              <a:gd name="connsiteX2" fmla="*/ 629806 w 860166"/>
              <a:gd name="connsiteY2" fmla="*/ 80829 h 1921824"/>
              <a:gd name="connsiteX3" fmla="*/ 671690 w 860166"/>
              <a:gd name="connsiteY3" fmla="*/ 98766 h 1921824"/>
              <a:gd name="connsiteX4" fmla="*/ 697327 w 860166"/>
              <a:gd name="connsiteY4" fmla="*/ 124404 h 1921824"/>
              <a:gd name="connsiteX5" fmla="*/ 705873 w 860166"/>
              <a:gd name="connsiteY5" fmla="*/ 150041 h 1921824"/>
              <a:gd name="connsiteX6" fmla="*/ 740056 w 860166"/>
              <a:gd name="connsiteY6" fmla="*/ 201316 h 1921824"/>
              <a:gd name="connsiteX7" fmla="*/ 765694 w 860166"/>
              <a:gd name="connsiteY7" fmla="*/ 261136 h 1921824"/>
              <a:gd name="connsiteX8" fmla="*/ 782785 w 860166"/>
              <a:gd name="connsiteY8" fmla="*/ 320957 h 1921824"/>
              <a:gd name="connsiteX9" fmla="*/ 799877 w 860166"/>
              <a:gd name="connsiteY9" fmla="*/ 346594 h 1921824"/>
              <a:gd name="connsiteX10" fmla="*/ 808422 w 860166"/>
              <a:gd name="connsiteY10" fmla="*/ 372232 h 1921824"/>
              <a:gd name="connsiteX11" fmla="*/ 816968 w 860166"/>
              <a:gd name="connsiteY11" fmla="*/ 414961 h 1921824"/>
              <a:gd name="connsiteX12" fmla="*/ 842606 w 860166"/>
              <a:gd name="connsiteY12" fmla="*/ 457690 h 1921824"/>
              <a:gd name="connsiteX13" fmla="*/ 851151 w 860166"/>
              <a:gd name="connsiteY13" fmla="*/ 842250 h 1921824"/>
              <a:gd name="connsiteX14" fmla="*/ 859697 w 860166"/>
              <a:gd name="connsiteY14" fmla="*/ 867888 h 1921824"/>
              <a:gd name="connsiteX15" fmla="*/ 851151 w 860166"/>
              <a:gd name="connsiteY15" fmla="*/ 970437 h 1921824"/>
              <a:gd name="connsiteX16" fmla="*/ 851151 w 860166"/>
              <a:gd name="connsiteY16" fmla="*/ 1406273 h 1921824"/>
              <a:gd name="connsiteX17" fmla="*/ 842606 w 860166"/>
              <a:gd name="connsiteY17" fmla="*/ 1449002 h 1921824"/>
              <a:gd name="connsiteX18" fmla="*/ 834060 w 860166"/>
              <a:gd name="connsiteY18" fmla="*/ 1500276 h 1921824"/>
              <a:gd name="connsiteX19" fmla="*/ 816968 w 860166"/>
              <a:gd name="connsiteY19" fmla="*/ 1551551 h 1921824"/>
              <a:gd name="connsiteX20" fmla="*/ 799877 w 860166"/>
              <a:gd name="connsiteY20" fmla="*/ 1611372 h 1921824"/>
              <a:gd name="connsiteX21" fmla="*/ 782785 w 860166"/>
              <a:gd name="connsiteY21" fmla="*/ 1645555 h 1921824"/>
              <a:gd name="connsiteX22" fmla="*/ 765694 w 860166"/>
              <a:gd name="connsiteY22" fmla="*/ 1713921 h 1921824"/>
              <a:gd name="connsiteX23" fmla="*/ 731510 w 860166"/>
              <a:gd name="connsiteY23" fmla="*/ 1765196 h 1921824"/>
              <a:gd name="connsiteX24" fmla="*/ 705873 w 860166"/>
              <a:gd name="connsiteY24" fmla="*/ 1782288 h 1921824"/>
              <a:gd name="connsiteX25" fmla="*/ 646052 w 860166"/>
              <a:gd name="connsiteY25" fmla="*/ 1825017 h 1921824"/>
              <a:gd name="connsiteX26" fmla="*/ 569140 w 860166"/>
              <a:gd name="connsiteY26" fmla="*/ 1859200 h 1921824"/>
              <a:gd name="connsiteX27" fmla="*/ 534957 w 860166"/>
              <a:gd name="connsiteY27" fmla="*/ 1876291 h 1921824"/>
              <a:gd name="connsiteX28" fmla="*/ 509320 w 860166"/>
              <a:gd name="connsiteY28" fmla="*/ 1893383 h 1921824"/>
              <a:gd name="connsiteX29" fmla="*/ 458045 w 860166"/>
              <a:gd name="connsiteY29" fmla="*/ 1910475 h 1921824"/>
              <a:gd name="connsiteX30" fmla="*/ 14287 w 860166"/>
              <a:gd name="connsiteY30" fmla="*/ 1921824 h 1921824"/>
              <a:gd name="connsiteX0" fmla="*/ 0 w 860166"/>
              <a:gd name="connsiteY0" fmla="*/ 0 h 1921824"/>
              <a:gd name="connsiteX1" fmla="*/ 483682 w 860166"/>
              <a:gd name="connsiteY1" fmla="*/ 13308 h 1921824"/>
              <a:gd name="connsiteX2" fmla="*/ 582181 w 860166"/>
              <a:gd name="connsiteY2" fmla="*/ 52254 h 1921824"/>
              <a:gd name="connsiteX3" fmla="*/ 671690 w 860166"/>
              <a:gd name="connsiteY3" fmla="*/ 98766 h 1921824"/>
              <a:gd name="connsiteX4" fmla="*/ 697327 w 860166"/>
              <a:gd name="connsiteY4" fmla="*/ 124404 h 1921824"/>
              <a:gd name="connsiteX5" fmla="*/ 705873 w 860166"/>
              <a:gd name="connsiteY5" fmla="*/ 150041 h 1921824"/>
              <a:gd name="connsiteX6" fmla="*/ 740056 w 860166"/>
              <a:gd name="connsiteY6" fmla="*/ 201316 h 1921824"/>
              <a:gd name="connsiteX7" fmla="*/ 765694 w 860166"/>
              <a:gd name="connsiteY7" fmla="*/ 261136 h 1921824"/>
              <a:gd name="connsiteX8" fmla="*/ 782785 w 860166"/>
              <a:gd name="connsiteY8" fmla="*/ 320957 h 1921824"/>
              <a:gd name="connsiteX9" fmla="*/ 799877 w 860166"/>
              <a:gd name="connsiteY9" fmla="*/ 346594 h 1921824"/>
              <a:gd name="connsiteX10" fmla="*/ 808422 w 860166"/>
              <a:gd name="connsiteY10" fmla="*/ 372232 h 1921824"/>
              <a:gd name="connsiteX11" fmla="*/ 816968 w 860166"/>
              <a:gd name="connsiteY11" fmla="*/ 414961 h 1921824"/>
              <a:gd name="connsiteX12" fmla="*/ 842606 w 860166"/>
              <a:gd name="connsiteY12" fmla="*/ 457690 h 1921824"/>
              <a:gd name="connsiteX13" fmla="*/ 851151 w 860166"/>
              <a:gd name="connsiteY13" fmla="*/ 842250 h 1921824"/>
              <a:gd name="connsiteX14" fmla="*/ 859697 w 860166"/>
              <a:gd name="connsiteY14" fmla="*/ 867888 h 1921824"/>
              <a:gd name="connsiteX15" fmla="*/ 851151 w 860166"/>
              <a:gd name="connsiteY15" fmla="*/ 970437 h 1921824"/>
              <a:gd name="connsiteX16" fmla="*/ 851151 w 860166"/>
              <a:gd name="connsiteY16" fmla="*/ 1406273 h 1921824"/>
              <a:gd name="connsiteX17" fmla="*/ 842606 w 860166"/>
              <a:gd name="connsiteY17" fmla="*/ 1449002 h 1921824"/>
              <a:gd name="connsiteX18" fmla="*/ 834060 w 860166"/>
              <a:gd name="connsiteY18" fmla="*/ 1500276 h 1921824"/>
              <a:gd name="connsiteX19" fmla="*/ 816968 w 860166"/>
              <a:gd name="connsiteY19" fmla="*/ 1551551 h 1921824"/>
              <a:gd name="connsiteX20" fmla="*/ 799877 w 860166"/>
              <a:gd name="connsiteY20" fmla="*/ 1611372 h 1921824"/>
              <a:gd name="connsiteX21" fmla="*/ 782785 w 860166"/>
              <a:gd name="connsiteY21" fmla="*/ 1645555 h 1921824"/>
              <a:gd name="connsiteX22" fmla="*/ 765694 w 860166"/>
              <a:gd name="connsiteY22" fmla="*/ 1713921 h 1921824"/>
              <a:gd name="connsiteX23" fmla="*/ 731510 w 860166"/>
              <a:gd name="connsiteY23" fmla="*/ 1765196 h 1921824"/>
              <a:gd name="connsiteX24" fmla="*/ 705873 w 860166"/>
              <a:gd name="connsiteY24" fmla="*/ 1782288 h 1921824"/>
              <a:gd name="connsiteX25" fmla="*/ 646052 w 860166"/>
              <a:gd name="connsiteY25" fmla="*/ 1825017 h 1921824"/>
              <a:gd name="connsiteX26" fmla="*/ 569140 w 860166"/>
              <a:gd name="connsiteY26" fmla="*/ 1859200 h 1921824"/>
              <a:gd name="connsiteX27" fmla="*/ 534957 w 860166"/>
              <a:gd name="connsiteY27" fmla="*/ 1876291 h 1921824"/>
              <a:gd name="connsiteX28" fmla="*/ 509320 w 860166"/>
              <a:gd name="connsiteY28" fmla="*/ 1893383 h 1921824"/>
              <a:gd name="connsiteX29" fmla="*/ 458045 w 860166"/>
              <a:gd name="connsiteY29" fmla="*/ 1910475 h 1921824"/>
              <a:gd name="connsiteX30" fmla="*/ 14287 w 860166"/>
              <a:gd name="connsiteY30" fmla="*/ 1921824 h 1921824"/>
              <a:gd name="connsiteX0" fmla="*/ 0 w 860166"/>
              <a:gd name="connsiteY0" fmla="*/ 0 h 1921824"/>
              <a:gd name="connsiteX1" fmla="*/ 483682 w 860166"/>
              <a:gd name="connsiteY1" fmla="*/ 13308 h 1921824"/>
              <a:gd name="connsiteX2" fmla="*/ 582181 w 860166"/>
              <a:gd name="connsiteY2" fmla="*/ 52254 h 1921824"/>
              <a:gd name="connsiteX3" fmla="*/ 671690 w 860166"/>
              <a:gd name="connsiteY3" fmla="*/ 98766 h 1921824"/>
              <a:gd name="connsiteX4" fmla="*/ 697327 w 860166"/>
              <a:gd name="connsiteY4" fmla="*/ 124404 h 1921824"/>
              <a:gd name="connsiteX5" fmla="*/ 705873 w 860166"/>
              <a:gd name="connsiteY5" fmla="*/ 150041 h 1921824"/>
              <a:gd name="connsiteX6" fmla="*/ 740056 w 860166"/>
              <a:gd name="connsiteY6" fmla="*/ 201316 h 1921824"/>
              <a:gd name="connsiteX7" fmla="*/ 765694 w 860166"/>
              <a:gd name="connsiteY7" fmla="*/ 261136 h 1921824"/>
              <a:gd name="connsiteX8" fmla="*/ 782785 w 860166"/>
              <a:gd name="connsiteY8" fmla="*/ 320957 h 1921824"/>
              <a:gd name="connsiteX9" fmla="*/ 799877 w 860166"/>
              <a:gd name="connsiteY9" fmla="*/ 346594 h 1921824"/>
              <a:gd name="connsiteX10" fmla="*/ 808422 w 860166"/>
              <a:gd name="connsiteY10" fmla="*/ 372232 h 1921824"/>
              <a:gd name="connsiteX11" fmla="*/ 816968 w 860166"/>
              <a:gd name="connsiteY11" fmla="*/ 414961 h 1921824"/>
              <a:gd name="connsiteX12" fmla="*/ 842606 w 860166"/>
              <a:gd name="connsiteY12" fmla="*/ 457690 h 1921824"/>
              <a:gd name="connsiteX13" fmla="*/ 851151 w 860166"/>
              <a:gd name="connsiteY13" fmla="*/ 842250 h 1921824"/>
              <a:gd name="connsiteX14" fmla="*/ 859697 w 860166"/>
              <a:gd name="connsiteY14" fmla="*/ 867888 h 1921824"/>
              <a:gd name="connsiteX15" fmla="*/ 851151 w 860166"/>
              <a:gd name="connsiteY15" fmla="*/ 970437 h 1921824"/>
              <a:gd name="connsiteX16" fmla="*/ 851151 w 860166"/>
              <a:gd name="connsiteY16" fmla="*/ 1406273 h 1921824"/>
              <a:gd name="connsiteX17" fmla="*/ 842606 w 860166"/>
              <a:gd name="connsiteY17" fmla="*/ 1449002 h 1921824"/>
              <a:gd name="connsiteX18" fmla="*/ 834060 w 860166"/>
              <a:gd name="connsiteY18" fmla="*/ 1500276 h 1921824"/>
              <a:gd name="connsiteX19" fmla="*/ 816968 w 860166"/>
              <a:gd name="connsiteY19" fmla="*/ 1551551 h 1921824"/>
              <a:gd name="connsiteX20" fmla="*/ 799877 w 860166"/>
              <a:gd name="connsiteY20" fmla="*/ 1611372 h 1921824"/>
              <a:gd name="connsiteX21" fmla="*/ 782785 w 860166"/>
              <a:gd name="connsiteY21" fmla="*/ 1645555 h 1921824"/>
              <a:gd name="connsiteX22" fmla="*/ 765694 w 860166"/>
              <a:gd name="connsiteY22" fmla="*/ 1713921 h 1921824"/>
              <a:gd name="connsiteX23" fmla="*/ 731510 w 860166"/>
              <a:gd name="connsiteY23" fmla="*/ 1765196 h 1921824"/>
              <a:gd name="connsiteX24" fmla="*/ 705873 w 860166"/>
              <a:gd name="connsiteY24" fmla="*/ 1782288 h 1921824"/>
              <a:gd name="connsiteX25" fmla="*/ 646052 w 860166"/>
              <a:gd name="connsiteY25" fmla="*/ 1825017 h 1921824"/>
              <a:gd name="connsiteX26" fmla="*/ 569140 w 860166"/>
              <a:gd name="connsiteY26" fmla="*/ 1859200 h 1921824"/>
              <a:gd name="connsiteX27" fmla="*/ 534957 w 860166"/>
              <a:gd name="connsiteY27" fmla="*/ 1876291 h 1921824"/>
              <a:gd name="connsiteX28" fmla="*/ 509320 w 860166"/>
              <a:gd name="connsiteY28" fmla="*/ 1893383 h 1921824"/>
              <a:gd name="connsiteX29" fmla="*/ 458045 w 860166"/>
              <a:gd name="connsiteY29" fmla="*/ 1910475 h 1921824"/>
              <a:gd name="connsiteX30" fmla="*/ 14287 w 860166"/>
              <a:gd name="connsiteY30" fmla="*/ 1921824 h 1921824"/>
              <a:gd name="connsiteX0" fmla="*/ 0 w 860166"/>
              <a:gd name="connsiteY0" fmla="*/ 0 h 1921824"/>
              <a:gd name="connsiteX1" fmla="*/ 483682 w 860166"/>
              <a:gd name="connsiteY1" fmla="*/ 13308 h 1921824"/>
              <a:gd name="connsiteX2" fmla="*/ 605993 w 860166"/>
              <a:gd name="connsiteY2" fmla="*/ 57017 h 1921824"/>
              <a:gd name="connsiteX3" fmla="*/ 671690 w 860166"/>
              <a:gd name="connsiteY3" fmla="*/ 98766 h 1921824"/>
              <a:gd name="connsiteX4" fmla="*/ 697327 w 860166"/>
              <a:gd name="connsiteY4" fmla="*/ 124404 h 1921824"/>
              <a:gd name="connsiteX5" fmla="*/ 705873 w 860166"/>
              <a:gd name="connsiteY5" fmla="*/ 150041 h 1921824"/>
              <a:gd name="connsiteX6" fmla="*/ 740056 w 860166"/>
              <a:gd name="connsiteY6" fmla="*/ 201316 h 1921824"/>
              <a:gd name="connsiteX7" fmla="*/ 765694 w 860166"/>
              <a:gd name="connsiteY7" fmla="*/ 261136 h 1921824"/>
              <a:gd name="connsiteX8" fmla="*/ 782785 w 860166"/>
              <a:gd name="connsiteY8" fmla="*/ 320957 h 1921824"/>
              <a:gd name="connsiteX9" fmla="*/ 799877 w 860166"/>
              <a:gd name="connsiteY9" fmla="*/ 346594 h 1921824"/>
              <a:gd name="connsiteX10" fmla="*/ 808422 w 860166"/>
              <a:gd name="connsiteY10" fmla="*/ 372232 h 1921824"/>
              <a:gd name="connsiteX11" fmla="*/ 816968 w 860166"/>
              <a:gd name="connsiteY11" fmla="*/ 414961 h 1921824"/>
              <a:gd name="connsiteX12" fmla="*/ 842606 w 860166"/>
              <a:gd name="connsiteY12" fmla="*/ 457690 h 1921824"/>
              <a:gd name="connsiteX13" fmla="*/ 851151 w 860166"/>
              <a:gd name="connsiteY13" fmla="*/ 842250 h 1921824"/>
              <a:gd name="connsiteX14" fmla="*/ 859697 w 860166"/>
              <a:gd name="connsiteY14" fmla="*/ 867888 h 1921824"/>
              <a:gd name="connsiteX15" fmla="*/ 851151 w 860166"/>
              <a:gd name="connsiteY15" fmla="*/ 970437 h 1921824"/>
              <a:gd name="connsiteX16" fmla="*/ 851151 w 860166"/>
              <a:gd name="connsiteY16" fmla="*/ 1406273 h 1921824"/>
              <a:gd name="connsiteX17" fmla="*/ 842606 w 860166"/>
              <a:gd name="connsiteY17" fmla="*/ 1449002 h 1921824"/>
              <a:gd name="connsiteX18" fmla="*/ 834060 w 860166"/>
              <a:gd name="connsiteY18" fmla="*/ 1500276 h 1921824"/>
              <a:gd name="connsiteX19" fmla="*/ 816968 w 860166"/>
              <a:gd name="connsiteY19" fmla="*/ 1551551 h 1921824"/>
              <a:gd name="connsiteX20" fmla="*/ 799877 w 860166"/>
              <a:gd name="connsiteY20" fmla="*/ 1611372 h 1921824"/>
              <a:gd name="connsiteX21" fmla="*/ 782785 w 860166"/>
              <a:gd name="connsiteY21" fmla="*/ 1645555 h 1921824"/>
              <a:gd name="connsiteX22" fmla="*/ 765694 w 860166"/>
              <a:gd name="connsiteY22" fmla="*/ 1713921 h 1921824"/>
              <a:gd name="connsiteX23" fmla="*/ 731510 w 860166"/>
              <a:gd name="connsiteY23" fmla="*/ 1765196 h 1921824"/>
              <a:gd name="connsiteX24" fmla="*/ 705873 w 860166"/>
              <a:gd name="connsiteY24" fmla="*/ 1782288 h 1921824"/>
              <a:gd name="connsiteX25" fmla="*/ 646052 w 860166"/>
              <a:gd name="connsiteY25" fmla="*/ 1825017 h 1921824"/>
              <a:gd name="connsiteX26" fmla="*/ 569140 w 860166"/>
              <a:gd name="connsiteY26" fmla="*/ 1859200 h 1921824"/>
              <a:gd name="connsiteX27" fmla="*/ 534957 w 860166"/>
              <a:gd name="connsiteY27" fmla="*/ 1876291 h 1921824"/>
              <a:gd name="connsiteX28" fmla="*/ 509320 w 860166"/>
              <a:gd name="connsiteY28" fmla="*/ 1893383 h 1921824"/>
              <a:gd name="connsiteX29" fmla="*/ 458045 w 860166"/>
              <a:gd name="connsiteY29" fmla="*/ 1910475 h 1921824"/>
              <a:gd name="connsiteX30" fmla="*/ 14287 w 860166"/>
              <a:gd name="connsiteY30" fmla="*/ 1921824 h 1921824"/>
              <a:gd name="connsiteX0" fmla="*/ 770964 w 1631130"/>
              <a:gd name="connsiteY0" fmla="*/ 0 h 1911392"/>
              <a:gd name="connsiteX1" fmla="*/ 1254646 w 1631130"/>
              <a:gd name="connsiteY1" fmla="*/ 13308 h 1911392"/>
              <a:gd name="connsiteX2" fmla="*/ 1376957 w 1631130"/>
              <a:gd name="connsiteY2" fmla="*/ 57017 h 1911392"/>
              <a:gd name="connsiteX3" fmla="*/ 1442654 w 1631130"/>
              <a:gd name="connsiteY3" fmla="*/ 98766 h 1911392"/>
              <a:gd name="connsiteX4" fmla="*/ 1468291 w 1631130"/>
              <a:gd name="connsiteY4" fmla="*/ 124404 h 1911392"/>
              <a:gd name="connsiteX5" fmla="*/ 1476837 w 1631130"/>
              <a:gd name="connsiteY5" fmla="*/ 150041 h 1911392"/>
              <a:gd name="connsiteX6" fmla="*/ 1511020 w 1631130"/>
              <a:gd name="connsiteY6" fmla="*/ 201316 h 1911392"/>
              <a:gd name="connsiteX7" fmla="*/ 1536658 w 1631130"/>
              <a:gd name="connsiteY7" fmla="*/ 261136 h 1911392"/>
              <a:gd name="connsiteX8" fmla="*/ 1553749 w 1631130"/>
              <a:gd name="connsiteY8" fmla="*/ 320957 h 1911392"/>
              <a:gd name="connsiteX9" fmla="*/ 1570841 w 1631130"/>
              <a:gd name="connsiteY9" fmla="*/ 346594 h 1911392"/>
              <a:gd name="connsiteX10" fmla="*/ 1579386 w 1631130"/>
              <a:gd name="connsiteY10" fmla="*/ 372232 h 1911392"/>
              <a:gd name="connsiteX11" fmla="*/ 1587932 w 1631130"/>
              <a:gd name="connsiteY11" fmla="*/ 414961 h 1911392"/>
              <a:gd name="connsiteX12" fmla="*/ 1613570 w 1631130"/>
              <a:gd name="connsiteY12" fmla="*/ 457690 h 1911392"/>
              <a:gd name="connsiteX13" fmla="*/ 1622115 w 1631130"/>
              <a:gd name="connsiteY13" fmla="*/ 842250 h 1911392"/>
              <a:gd name="connsiteX14" fmla="*/ 1630661 w 1631130"/>
              <a:gd name="connsiteY14" fmla="*/ 867888 h 1911392"/>
              <a:gd name="connsiteX15" fmla="*/ 1622115 w 1631130"/>
              <a:gd name="connsiteY15" fmla="*/ 970437 h 1911392"/>
              <a:gd name="connsiteX16" fmla="*/ 1622115 w 1631130"/>
              <a:gd name="connsiteY16" fmla="*/ 1406273 h 1911392"/>
              <a:gd name="connsiteX17" fmla="*/ 1613570 w 1631130"/>
              <a:gd name="connsiteY17" fmla="*/ 1449002 h 1911392"/>
              <a:gd name="connsiteX18" fmla="*/ 1605024 w 1631130"/>
              <a:gd name="connsiteY18" fmla="*/ 1500276 h 1911392"/>
              <a:gd name="connsiteX19" fmla="*/ 1587932 w 1631130"/>
              <a:gd name="connsiteY19" fmla="*/ 1551551 h 1911392"/>
              <a:gd name="connsiteX20" fmla="*/ 1570841 w 1631130"/>
              <a:gd name="connsiteY20" fmla="*/ 1611372 h 1911392"/>
              <a:gd name="connsiteX21" fmla="*/ 1553749 w 1631130"/>
              <a:gd name="connsiteY21" fmla="*/ 1645555 h 1911392"/>
              <a:gd name="connsiteX22" fmla="*/ 1536658 w 1631130"/>
              <a:gd name="connsiteY22" fmla="*/ 1713921 h 1911392"/>
              <a:gd name="connsiteX23" fmla="*/ 1502474 w 1631130"/>
              <a:gd name="connsiteY23" fmla="*/ 1765196 h 1911392"/>
              <a:gd name="connsiteX24" fmla="*/ 1476837 w 1631130"/>
              <a:gd name="connsiteY24" fmla="*/ 1782288 h 1911392"/>
              <a:gd name="connsiteX25" fmla="*/ 1417016 w 1631130"/>
              <a:gd name="connsiteY25" fmla="*/ 1825017 h 1911392"/>
              <a:gd name="connsiteX26" fmla="*/ 1340104 w 1631130"/>
              <a:gd name="connsiteY26" fmla="*/ 1859200 h 1911392"/>
              <a:gd name="connsiteX27" fmla="*/ 1305921 w 1631130"/>
              <a:gd name="connsiteY27" fmla="*/ 1876291 h 1911392"/>
              <a:gd name="connsiteX28" fmla="*/ 1280284 w 1631130"/>
              <a:gd name="connsiteY28" fmla="*/ 1893383 h 1911392"/>
              <a:gd name="connsiteX29" fmla="*/ 1229009 w 1631130"/>
              <a:gd name="connsiteY29" fmla="*/ 1910475 h 1911392"/>
              <a:gd name="connsiteX30" fmla="*/ 0 w 1631130"/>
              <a:gd name="connsiteY30" fmla="*/ 1900056 h 1911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631130" h="1911392">
                <a:moveTo>
                  <a:pt x="770964" y="0"/>
                </a:moveTo>
                <a:cubicBezTo>
                  <a:pt x="790904" y="2849"/>
                  <a:pt x="1153647" y="3805"/>
                  <a:pt x="1254646" y="13308"/>
                </a:cubicBezTo>
                <a:cubicBezTo>
                  <a:pt x="1355645" y="22811"/>
                  <a:pt x="1331088" y="28951"/>
                  <a:pt x="1376957" y="57017"/>
                </a:cubicBezTo>
                <a:cubicBezTo>
                  <a:pt x="1379806" y="74109"/>
                  <a:pt x="1427432" y="87535"/>
                  <a:pt x="1442654" y="98766"/>
                </a:cubicBezTo>
                <a:cubicBezTo>
                  <a:pt x="1457876" y="109997"/>
                  <a:pt x="1461587" y="114348"/>
                  <a:pt x="1468291" y="124404"/>
                </a:cubicBezTo>
                <a:cubicBezTo>
                  <a:pt x="1473288" y="131899"/>
                  <a:pt x="1472462" y="142167"/>
                  <a:pt x="1476837" y="150041"/>
                </a:cubicBezTo>
                <a:cubicBezTo>
                  <a:pt x="1486813" y="167998"/>
                  <a:pt x="1511020" y="201316"/>
                  <a:pt x="1511020" y="201316"/>
                </a:cubicBezTo>
                <a:cubicBezTo>
                  <a:pt x="1528808" y="272465"/>
                  <a:pt x="1507147" y="202114"/>
                  <a:pt x="1536658" y="261136"/>
                </a:cubicBezTo>
                <a:cubicBezTo>
                  <a:pt x="1553281" y="294383"/>
                  <a:pt x="1537328" y="282641"/>
                  <a:pt x="1553749" y="320957"/>
                </a:cubicBezTo>
                <a:cubicBezTo>
                  <a:pt x="1557795" y="330397"/>
                  <a:pt x="1565144" y="338048"/>
                  <a:pt x="1570841" y="346594"/>
                </a:cubicBezTo>
                <a:cubicBezTo>
                  <a:pt x="1573689" y="355140"/>
                  <a:pt x="1577201" y="363493"/>
                  <a:pt x="1579386" y="372232"/>
                </a:cubicBezTo>
                <a:cubicBezTo>
                  <a:pt x="1582909" y="386323"/>
                  <a:pt x="1582537" y="401475"/>
                  <a:pt x="1587932" y="414961"/>
                </a:cubicBezTo>
                <a:cubicBezTo>
                  <a:pt x="1594101" y="430383"/>
                  <a:pt x="1605024" y="443447"/>
                  <a:pt x="1613570" y="457690"/>
                </a:cubicBezTo>
                <a:cubicBezTo>
                  <a:pt x="1616418" y="585877"/>
                  <a:pt x="1616777" y="714143"/>
                  <a:pt x="1622115" y="842250"/>
                </a:cubicBezTo>
                <a:cubicBezTo>
                  <a:pt x="1622490" y="851250"/>
                  <a:pt x="1630661" y="858880"/>
                  <a:pt x="1630661" y="867888"/>
                </a:cubicBezTo>
                <a:cubicBezTo>
                  <a:pt x="1630661" y="902189"/>
                  <a:pt x="1624964" y="936254"/>
                  <a:pt x="1622115" y="970437"/>
                </a:cubicBezTo>
                <a:cubicBezTo>
                  <a:pt x="1627848" y="1176832"/>
                  <a:pt x="1639156" y="1235859"/>
                  <a:pt x="1622115" y="1406273"/>
                </a:cubicBezTo>
                <a:cubicBezTo>
                  <a:pt x="1620670" y="1420726"/>
                  <a:pt x="1616168" y="1434711"/>
                  <a:pt x="1613570" y="1449002"/>
                </a:cubicBezTo>
                <a:cubicBezTo>
                  <a:pt x="1610471" y="1466050"/>
                  <a:pt x="1609227" y="1483466"/>
                  <a:pt x="1605024" y="1500276"/>
                </a:cubicBezTo>
                <a:cubicBezTo>
                  <a:pt x="1600654" y="1517754"/>
                  <a:pt x="1592302" y="1534073"/>
                  <a:pt x="1587932" y="1551551"/>
                </a:cubicBezTo>
                <a:cubicBezTo>
                  <a:pt x="1583598" y="1568887"/>
                  <a:pt x="1578194" y="1594216"/>
                  <a:pt x="1570841" y="1611372"/>
                </a:cubicBezTo>
                <a:cubicBezTo>
                  <a:pt x="1565823" y="1623081"/>
                  <a:pt x="1559446" y="1634161"/>
                  <a:pt x="1553749" y="1645555"/>
                </a:cubicBezTo>
                <a:cubicBezTo>
                  <a:pt x="1551383" y="1657387"/>
                  <a:pt x="1544868" y="1699143"/>
                  <a:pt x="1536658" y="1713921"/>
                </a:cubicBezTo>
                <a:cubicBezTo>
                  <a:pt x="1526682" y="1731878"/>
                  <a:pt x="1519566" y="1753801"/>
                  <a:pt x="1502474" y="1765196"/>
                </a:cubicBezTo>
                <a:cubicBezTo>
                  <a:pt x="1493928" y="1770893"/>
                  <a:pt x="1484099" y="1775025"/>
                  <a:pt x="1476837" y="1782288"/>
                </a:cubicBezTo>
                <a:cubicBezTo>
                  <a:pt x="1429627" y="1829499"/>
                  <a:pt x="1476996" y="1810022"/>
                  <a:pt x="1417016" y="1825017"/>
                </a:cubicBezTo>
                <a:cubicBezTo>
                  <a:pt x="1341608" y="1875288"/>
                  <a:pt x="1462133" y="1798187"/>
                  <a:pt x="1340104" y="1859200"/>
                </a:cubicBezTo>
                <a:cubicBezTo>
                  <a:pt x="1328710" y="1864897"/>
                  <a:pt x="1316982" y="1869971"/>
                  <a:pt x="1305921" y="1876291"/>
                </a:cubicBezTo>
                <a:cubicBezTo>
                  <a:pt x="1297004" y="1881387"/>
                  <a:pt x="1289669" y="1889212"/>
                  <a:pt x="1280284" y="1893383"/>
                </a:cubicBezTo>
                <a:cubicBezTo>
                  <a:pt x="1263821" y="1900700"/>
                  <a:pt x="1311514" y="1905735"/>
                  <a:pt x="1229009" y="1910475"/>
                </a:cubicBezTo>
                <a:cubicBezTo>
                  <a:pt x="1146504" y="1915215"/>
                  <a:pt x="27362" y="1900056"/>
                  <a:pt x="0" y="1900056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50864" y="2157851"/>
            <a:ext cx="1814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Trunk lid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16954" y="2568493"/>
            <a:ext cx="1946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Retainer sack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709017" y="2820112"/>
            <a:ext cx="702444" cy="24481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310720" y="2545351"/>
            <a:ext cx="2312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Wide strap with ribbon cable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911463" y="3282601"/>
            <a:ext cx="1814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Inflated bag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5" idx="1"/>
          </p:cNvCxnSpPr>
          <p:nvPr/>
        </p:nvCxnSpPr>
        <p:spPr>
          <a:xfrm flipH="1">
            <a:off x="3825355" y="2342517"/>
            <a:ext cx="425509" cy="219613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945641" y="3026497"/>
            <a:ext cx="15430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Power and electronics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841674" y="3973387"/>
            <a:ext cx="1814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Strain gauges</a:t>
            </a:r>
            <a:endParaRPr lang="en-US" dirty="0"/>
          </a:p>
        </p:txBody>
      </p:sp>
      <p:grpSp>
        <p:nvGrpSpPr>
          <p:cNvPr id="62" name="Group 61"/>
          <p:cNvGrpSpPr>
            <a:grpSpLocks/>
          </p:cNvGrpSpPr>
          <p:nvPr/>
        </p:nvGrpSpPr>
        <p:grpSpPr bwMode="auto">
          <a:xfrm>
            <a:off x="1018760" y="6067514"/>
            <a:ext cx="6757913" cy="478582"/>
            <a:chOff x="432" y="3076"/>
            <a:chExt cx="4893" cy="59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63" name="AutoShape 5"/>
            <p:cNvSpPr>
              <a:spLocks noChangeArrowheads="1"/>
            </p:cNvSpPr>
            <p:nvPr/>
          </p:nvSpPr>
          <p:spPr bwMode="auto">
            <a:xfrm>
              <a:off x="432" y="3076"/>
              <a:ext cx="4893" cy="592"/>
            </a:xfrm>
            <a:prstGeom prst="bevel">
              <a:avLst>
                <a:gd name="adj" fmla="val 12500"/>
              </a:avLst>
            </a:prstGeom>
            <a:grpFill/>
            <a:ln w="222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4" name="Text Box 6"/>
            <p:cNvSpPr txBox="1">
              <a:spLocks noChangeArrowheads="1"/>
            </p:cNvSpPr>
            <p:nvPr/>
          </p:nvSpPr>
          <p:spPr bwMode="auto">
            <a:xfrm>
              <a:off x="531" y="3148"/>
              <a:ext cx="4697" cy="33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lIns="87312" tIns="42862" rIns="87312" bIns="42862">
              <a:spAutoFit/>
            </a:bodyPr>
            <a:lstStyle/>
            <a:p>
              <a:pPr algn="ctr">
                <a:defRPr/>
              </a:pPr>
              <a:r>
                <a:rPr lang="en-US" sz="1200" dirty="0" smtClean="0">
                  <a:solidFill>
                    <a:schemeClr val="bg1"/>
                  </a:solidFill>
                </a:rPr>
                <a:t>Attached and inflated in less than 10 minutes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Arc 12"/>
          <p:cNvSpPr/>
          <p:nvPr/>
        </p:nvSpPr>
        <p:spPr>
          <a:xfrm>
            <a:off x="3657600" y="2358638"/>
            <a:ext cx="205099" cy="2059537"/>
          </a:xfrm>
          <a:prstGeom prst="arc">
            <a:avLst/>
          </a:prstGeom>
          <a:noFill/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418318" y="2794475"/>
            <a:ext cx="435835" cy="564022"/>
          </a:xfrm>
          <a:prstGeom prst="ellipse">
            <a:avLst/>
          </a:prstGeom>
          <a:solidFill>
            <a:schemeClr val="tx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537958" y="2948298"/>
            <a:ext cx="230737" cy="23073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49057" y="3187582"/>
            <a:ext cx="444380" cy="427290"/>
          </a:xfrm>
          <a:custGeom>
            <a:avLst/>
            <a:gdLst>
              <a:gd name="connsiteX0" fmla="*/ 0 w 549897"/>
              <a:gd name="connsiteY0" fmla="*/ 0 h 538055"/>
              <a:gd name="connsiteX1" fmla="*/ 153824 w 549897"/>
              <a:gd name="connsiteY1" fmla="*/ 162370 h 538055"/>
              <a:gd name="connsiteX2" fmla="*/ 418744 w 549897"/>
              <a:gd name="connsiteY2" fmla="*/ 222191 h 538055"/>
              <a:gd name="connsiteX3" fmla="*/ 538385 w 549897"/>
              <a:gd name="connsiteY3" fmla="*/ 512748 h 538055"/>
              <a:gd name="connsiteX4" fmla="*/ 538385 w 549897"/>
              <a:gd name="connsiteY4" fmla="*/ 504202 h 53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897" h="538055">
                <a:moveTo>
                  <a:pt x="0" y="0"/>
                </a:moveTo>
                <a:cubicBezTo>
                  <a:pt x="42016" y="62669"/>
                  <a:pt x="84033" y="125338"/>
                  <a:pt x="153824" y="162370"/>
                </a:cubicBezTo>
                <a:cubicBezTo>
                  <a:pt x="223615" y="199402"/>
                  <a:pt x="354651" y="163795"/>
                  <a:pt x="418744" y="222191"/>
                </a:cubicBezTo>
                <a:cubicBezTo>
                  <a:pt x="482837" y="280587"/>
                  <a:pt x="518445" y="465746"/>
                  <a:pt x="538385" y="512748"/>
                </a:cubicBezTo>
                <a:cubicBezTo>
                  <a:pt x="558325" y="559750"/>
                  <a:pt x="548355" y="531976"/>
                  <a:pt x="538385" y="504202"/>
                </a:cubicBezTo>
              </a:path>
            </a:pathLst>
          </a:custGeom>
          <a:noFill/>
          <a:ln w="5715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273182" y="3085033"/>
            <a:ext cx="1290415" cy="299101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675118" y="5721345"/>
            <a:ext cx="6828089" cy="175251"/>
          </a:xfrm>
          <a:custGeom>
            <a:avLst/>
            <a:gdLst>
              <a:gd name="connsiteX0" fmla="*/ 0 w 6828089"/>
              <a:gd name="connsiteY0" fmla="*/ 38518 h 175251"/>
              <a:gd name="connsiteX1" fmla="*/ 42729 w 6828089"/>
              <a:gd name="connsiteY1" fmla="*/ 29972 h 175251"/>
              <a:gd name="connsiteX2" fmla="*/ 119641 w 6828089"/>
              <a:gd name="connsiteY2" fmla="*/ 21426 h 175251"/>
              <a:gd name="connsiteX3" fmla="*/ 188007 w 6828089"/>
              <a:gd name="connsiteY3" fmla="*/ 4335 h 175251"/>
              <a:gd name="connsiteX4" fmla="*/ 324740 w 6828089"/>
              <a:gd name="connsiteY4" fmla="*/ 21426 h 175251"/>
              <a:gd name="connsiteX5" fmla="*/ 358923 w 6828089"/>
              <a:gd name="connsiteY5" fmla="*/ 29972 h 175251"/>
              <a:gd name="connsiteX6" fmla="*/ 418744 w 6828089"/>
              <a:gd name="connsiteY6" fmla="*/ 38518 h 175251"/>
              <a:gd name="connsiteX7" fmla="*/ 589660 w 6828089"/>
              <a:gd name="connsiteY7" fmla="*/ 72701 h 175251"/>
              <a:gd name="connsiteX8" fmla="*/ 623843 w 6828089"/>
              <a:gd name="connsiteY8" fmla="*/ 81247 h 175251"/>
              <a:gd name="connsiteX9" fmla="*/ 675118 w 6828089"/>
              <a:gd name="connsiteY9" fmla="*/ 89793 h 175251"/>
              <a:gd name="connsiteX10" fmla="*/ 709301 w 6828089"/>
              <a:gd name="connsiteY10" fmla="*/ 98339 h 175251"/>
              <a:gd name="connsiteX11" fmla="*/ 803304 w 6828089"/>
              <a:gd name="connsiteY11" fmla="*/ 106884 h 175251"/>
              <a:gd name="connsiteX12" fmla="*/ 1529697 w 6828089"/>
              <a:gd name="connsiteY12" fmla="*/ 123976 h 175251"/>
              <a:gd name="connsiteX13" fmla="*/ 1572426 w 6828089"/>
              <a:gd name="connsiteY13" fmla="*/ 132522 h 175251"/>
              <a:gd name="connsiteX14" fmla="*/ 1623701 w 6828089"/>
              <a:gd name="connsiteY14" fmla="*/ 141067 h 175251"/>
              <a:gd name="connsiteX15" fmla="*/ 1956987 w 6828089"/>
              <a:gd name="connsiteY15" fmla="*/ 123976 h 175251"/>
              <a:gd name="connsiteX16" fmla="*/ 1991170 w 6828089"/>
              <a:gd name="connsiteY16" fmla="*/ 115430 h 175251"/>
              <a:gd name="connsiteX17" fmla="*/ 2042445 w 6828089"/>
              <a:gd name="connsiteY17" fmla="*/ 98339 h 175251"/>
              <a:gd name="connsiteX18" fmla="*/ 2179177 w 6828089"/>
              <a:gd name="connsiteY18" fmla="*/ 89793 h 175251"/>
              <a:gd name="connsiteX19" fmla="*/ 2444097 w 6828089"/>
              <a:gd name="connsiteY19" fmla="*/ 98339 h 175251"/>
              <a:gd name="connsiteX20" fmla="*/ 2615013 w 6828089"/>
              <a:gd name="connsiteY20" fmla="*/ 123976 h 175251"/>
              <a:gd name="connsiteX21" fmla="*/ 2683379 w 6828089"/>
              <a:gd name="connsiteY21" fmla="*/ 141067 h 175251"/>
              <a:gd name="connsiteX22" fmla="*/ 3255947 w 6828089"/>
              <a:gd name="connsiteY22" fmla="*/ 158159 h 175251"/>
              <a:gd name="connsiteX23" fmla="*/ 3332860 w 6828089"/>
              <a:gd name="connsiteY23" fmla="*/ 175251 h 175251"/>
              <a:gd name="connsiteX24" fmla="*/ 3905428 w 6828089"/>
              <a:gd name="connsiteY24" fmla="*/ 158159 h 175251"/>
              <a:gd name="connsiteX25" fmla="*/ 3939611 w 6828089"/>
              <a:gd name="connsiteY25" fmla="*/ 141067 h 175251"/>
              <a:gd name="connsiteX26" fmla="*/ 3965248 w 6828089"/>
              <a:gd name="connsiteY26" fmla="*/ 123976 h 175251"/>
              <a:gd name="connsiteX27" fmla="*/ 3999432 w 6828089"/>
              <a:gd name="connsiteY27" fmla="*/ 115430 h 175251"/>
              <a:gd name="connsiteX28" fmla="*/ 4153256 w 6828089"/>
              <a:gd name="connsiteY28" fmla="*/ 81247 h 175251"/>
              <a:gd name="connsiteX29" fmla="*/ 4178893 w 6828089"/>
              <a:gd name="connsiteY29" fmla="*/ 64155 h 175251"/>
              <a:gd name="connsiteX30" fmla="*/ 4204531 w 6828089"/>
              <a:gd name="connsiteY30" fmla="*/ 55610 h 175251"/>
              <a:gd name="connsiteX31" fmla="*/ 4349809 w 6828089"/>
              <a:gd name="connsiteY31" fmla="*/ 64155 h 175251"/>
              <a:gd name="connsiteX32" fmla="*/ 4409630 w 6828089"/>
              <a:gd name="connsiteY32" fmla="*/ 72701 h 175251"/>
              <a:gd name="connsiteX33" fmla="*/ 4452359 w 6828089"/>
              <a:gd name="connsiteY33" fmla="*/ 81247 h 175251"/>
              <a:gd name="connsiteX34" fmla="*/ 4751461 w 6828089"/>
              <a:gd name="connsiteY34" fmla="*/ 89793 h 175251"/>
              <a:gd name="connsiteX35" fmla="*/ 5195843 w 6828089"/>
              <a:gd name="connsiteY35" fmla="*/ 89793 h 175251"/>
              <a:gd name="connsiteX36" fmla="*/ 5247118 w 6828089"/>
              <a:gd name="connsiteY36" fmla="*/ 72701 h 175251"/>
              <a:gd name="connsiteX37" fmla="*/ 5281301 w 6828089"/>
              <a:gd name="connsiteY37" fmla="*/ 64155 h 175251"/>
              <a:gd name="connsiteX38" fmla="*/ 5349667 w 6828089"/>
              <a:gd name="connsiteY38" fmla="*/ 55610 h 175251"/>
              <a:gd name="connsiteX39" fmla="*/ 5443671 w 6828089"/>
              <a:gd name="connsiteY39" fmla="*/ 38518 h 175251"/>
              <a:gd name="connsiteX40" fmla="*/ 5486400 w 6828089"/>
              <a:gd name="connsiteY40" fmla="*/ 29972 h 175251"/>
              <a:gd name="connsiteX41" fmla="*/ 5571858 w 6828089"/>
              <a:gd name="connsiteY41" fmla="*/ 21426 h 175251"/>
              <a:gd name="connsiteX42" fmla="*/ 5811140 w 6828089"/>
              <a:gd name="connsiteY42" fmla="*/ 21426 h 175251"/>
              <a:gd name="connsiteX43" fmla="*/ 6093151 w 6828089"/>
              <a:gd name="connsiteY43" fmla="*/ 47064 h 175251"/>
              <a:gd name="connsiteX44" fmla="*/ 6144426 w 6828089"/>
              <a:gd name="connsiteY44" fmla="*/ 55610 h 175251"/>
              <a:gd name="connsiteX45" fmla="*/ 6264067 w 6828089"/>
              <a:gd name="connsiteY45" fmla="*/ 64155 h 175251"/>
              <a:gd name="connsiteX46" fmla="*/ 6306796 w 6828089"/>
              <a:gd name="connsiteY46" fmla="*/ 72701 h 175251"/>
              <a:gd name="connsiteX47" fmla="*/ 6383708 w 6828089"/>
              <a:gd name="connsiteY47" fmla="*/ 81247 h 175251"/>
              <a:gd name="connsiteX48" fmla="*/ 6434983 w 6828089"/>
              <a:gd name="connsiteY48" fmla="*/ 98339 h 175251"/>
              <a:gd name="connsiteX49" fmla="*/ 6494803 w 6828089"/>
              <a:gd name="connsiteY49" fmla="*/ 106884 h 175251"/>
              <a:gd name="connsiteX50" fmla="*/ 6520441 w 6828089"/>
              <a:gd name="connsiteY50" fmla="*/ 115430 h 175251"/>
              <a:gd name="connsiteX51" fmla="*/ 6802452 w 6828089"/>
              <a:gd name="connsiteY51" fmla="*/ 115430 h 175251"/>
              <a:gd name="connsiteX52" fmla="*/ 6828089 w 6828089"/>
              <a:gd name="connsiteY52" fmla="*/ 106884 h 175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6828089" h="175251">
                <a:moveTo>
                  <a:pt x="0" y="38518"/>
                </a:moveTo>
                <a:cubicBezTo>
                  <a:pt x="14243" y="35669"/>
                  <a:pt x="28350" y="32026"/>
                  <a:pt x="42729" y="29972"/>
                </a:cubicBezTo>
                <a:cubicBezTo>
                  <a:pt x="68265" y="26324"/>
                  <a:pt x="94105" y="25074"/>
                  <a:pt x="119641" y="21426"/>
                </a:cubicBezTo>
                <a:cubicBezTo>
                  <a:pt x="155740" y="16269"/>
                  <a:pt x="158180" y="14278"/>
                  <a:pt x="188007" y="4335"/>
                </a:cubicBezTo>
                <a:cubicBezTo>
                  <a:pt x="233585" y="10032"/>
                  <a:pt x="280179" y="10285"/>
                  <a:pt x="324740" y="21426"/>
                </a:cubicBezTo>
                <a:cubicBezTo>
                  <a:pt x="336134" y="24275"/>
                  <a:pt x="347367" y="27871"/>
                  <a:pt x="358923" y="29972"/>
                </a:cubicBezTo>
                <a:cubicBezTo>
                  <a:pt x="378741" y="33575"/>
                  <a:pt x="398938" y="34850"/>
                  <a:pt x="418744" y="38518"/>
                </a:cubicBezTo>
                <a:cubicBezTo>
                  <a:pt x="475873" y="49097"/>
                  <a:pt x="532781" y="60851"/>
                  <a:pt x="589660" y="72701"/>
                </a:cubicBezTo>
                <a:cubicBezTo>
                  <a:pt x="601158" y="75096"/>
                  <a:pt x="612326" y="78944"/>
                  <a:pt x="623843" y="81247"/>
                </a:cubicBezTo>
                <a:cubicBezTo>
                  <a:pt x="640834" y="84645"/>
                  <a:pt x="658127" y="86395"/>
                  <a:pt x="675118" y="89793"/>
                </a:cubicBezTo>
                <a:cubicBezTo>
                  <a:pt x="686635" y="92096"/>
                  <a:pt x="697659" y="96787"/>
                  <a:pt x="709301" y="98339"/>
                </a:cubicBezTo>
                <a:cubicBezTo>
                  <a:pt x="740489" y="102497"/>
                  <a:pt x="771970" y="104036"/>
                  <a:pt x="803304" y="106884"/>
                </a:cubicBezTo>
                <a:cubicBezTo>
                  <a:pt x="1051509" y="189619"/>
                  <a:pt x="795249" y="107092"/>
                  <a:pt x="1529697" y="123976"/>
                </a:cubicBezTo>
                <a:cubicBezTo>
                  <a:pt x="1544218" y="124310"/>
                  <a:pt x="1558135" y="129924"/>
                  <a:pt x="1572426" y="132522"/>
                </a:cubicBezTo>
                <a:cubicBezTo>
                  <a:pt x="1589474" y="135622"/>
                  <a:pt x="1606609" y="138219"/>
                  <a:pt x="1623701" y="141067"/>
                </a:cubicBezTo>
                <a:cubicBezTo>
                  <a:pt x="1703184" y="138229"/>
                  <a:pt x="1858892" y="137056"/>
                  <a:pt x="1956987" y="123976"/>
                </a:cubicBezTo>
                <a:cubicBezTo>
                  <a:pt x="1968629" y="122424"/>
                  <a:pt x="1979920" y="118805"/>
                  <a:pt x="1991170" y="115430"/>
                </a:cubicBezTo>
                <a:cubicBezTo>
                  <a:pt x="2008426" y="110253"/>
                  <a:pt x="2024464" y="99463"/>
                  <a:pt x="2042445" y="98339"/>
                </a:cubicBezTo>
                <a:lnTo>
                  <a:pt x="2179177" y="89793"/>
                </a:lnTo>
                <a:cubicBezTo>
                  <a:pt x="2289983" y="67631"/>
                  <a:pt x="2231782" y="75261"/>
                  <a:pt x="2444097" y="98339"/>
                </a:cubicBezTo>
                <a:cubicBezTo>
                  <a:pt x="2501369" y="104564"/>
                  <a:pt x="2558301" y="113849"/>
                  <a:pt x="2615013" y="123976"/>
                </a:cubicBezTo>
                <a:cubicBezTo>
                  <a:pt x="2638137" y="128105"/>
                  <a:pt x="2659922" y="139816"/>
                  <a:pt x="2683379" y="141067"/>
                </a:cubicBezTo>
                <a:cubicBezTo>
                  <a:pt x="2874049" y="151236"/>
                  <a:pt x="3065091" y="152462"/>
                  <a:pt x="3255947" y="158159"/>
                </a:cubicBezTo>
                <a:cubicBezTo>
                  <a:pt x="3281585" y="163856"/>
                  <a:pt x="3306597" y="175251"/>
                  <a:pt x="3332860" y="175251"/>
                </a:cubicBezTo>
                <a:cubicBezTo>
                  <a:pt x="3523801" y="175251"/>
                  <a:pt x="3905428" y="158159"/>
                  <a:pt x="3905428" y="158159"/>
                </a:cubicBezTo>
                <a:cubicBezTo>
                  <a:pt x="3916822" y="152462"/>
                  <a:pt x="3928550" y="147387"/>
                  <a:pt x="3939611" y="141067"/>
                </a:cubicBezTo>
                <a:cubicBezTo>
                  <a:pt x="3948528" y="135971"/>
                  <a:pt x="3955808" y="128022"/>
                  <a:pt x="3965248" y="123976"/>
                </a:cubicBezTo>
                <a:cubicBezTo>
                  <a:pt x="3976044" y="119349"/>
                  <a:pt x="3988037" y="118279"/>
                  <a:pt x="3999432" y="115430"/>
                </a:cubicBezTo>
                <a:cubicBezTo>
                  <a:pt x="4089314" y="61502"/>
                  <a:pt x="3991378" y="111600"/>
                  <a:pt x="4153256" y="81247"/>
                </a:cubicBezTo>
                <a:cubicBezTo>
                  <a:pt x="4163351" y="79354"/>
                  <a:pt x="4169707" y="68748"/>
                  <a:pt x="4178893" y="64155"/>
                </a:cubicBezTo>
                <a:cubicBezTo>
                  <a:pt x="4186950" y="60126"/>
                  <a:pt x="4195985" y="58458"/>
                  <a:pt x="4204531" y="55610"/>
                </a:cubicBezTo>
                <a:cubicBezTo>
                  <a:pt x="4252957" y="58458"/>
                  <a:pt x="4301467" y="60127"/>
                  <a:pt x="4349809" y="64155"/>
                </a:cubicBezTo>
                <a:cubicBezTo>
                  <a:pt x="4369882" y="65828"/>
                  <a:pt x="4389761" y="69389"/>
                  <a:pt x="4409630" y="72701"/>
                </a:cubicBezTo>
                <a:cubicBezTo>
                  <a:pt x="4423957" y="75089"/>
                  <a:pt x="4437852" y="80522"/>
                  <a:pt x="4452359" y="81247"/>
                </a:cubicBezTo>
                <a:cubicBezTo>
                  <a:pt x="4551976" y="86228"/>
                  <a:pt x="4651760" y="86944"/>
                  <a:pt x="4751461" y="89793"/>
                </a:cubicBezTo>
                <a:cubicBezTo>
                  <a:pt x="4907116" y="141678"/>
                  <a:pt x="4805740" y="111072"/>
                  <a:pt x="5195843" y="89793"/>
                </a:cubicBezTo>
                <a:cubicBezTo>
                  <a:pt x="5213832" y="88812"/>
                  <a:pt x="5229640" y="77071"/>
                  <a:pt x="5247118" y="72701"/>
                </a:cubicBezTo>
                <a:cubicBezTo>
                  <a:pt x="5258512" y="69852"/>
                  <a:pt x="5269716" y="66086"/>
                  <a:pt x="5281301" y="64155"/>
                </a:cubicBezTo>
                <a:cubicBezTo>
                  <a:pt x="5303955" y="60380"/>
                  <a:pt x="5326982" y="59192"/>
                  <a:pt x="5349667" y="55610"/>
                </a:cubicBezTo>
                <a:cubicBezTo>
                  <a:pt x="5381126" y="50643"/>
                  <a:pt x="5412368" y="44387"/>
                  <a:pt x="5443671" y="38518"/>
                </a:cubicBezTo>
                <a:cubicBezTo>
                  <a:pt x="5457947" y="35841"/>
                  <a:pt x="5472002" y="31892"/>
                  <a:pt x="5486400" y="29972"/>
                </a:cubicBezTo>
                <a:cubicBezTo>
                  <a:pt x="5514777" y="26188"/>
                  <a:pt x="5543372" y="24275"/>
                  <a:pt x="5571858" y="21426"/>
                </a:cubicBezTo>
                <a:cubicBezTo>
                  <a:pt x="5682831" y="-15564"/>
                  <a:pt x="5605190" y="2704"/>
                  <a:pt x="5811140" y="21426"/>
                </a:cubicBezTo>
                <a:cubicBezTo>
                  <a:pt x="5969118" y="56533"/>
                  <a:pt x="5824633" y="29162"/>
                  <a:pt x="6093151" y="47064"/>
                </a:cubicBezTo>
                <a:cubicBezTo>
                  <a:pt x="6110440" y="48217"/>
                  <a:pt x="6127185" y="53886"/>
                  <a:pt x="6144426" y="55610"/>
                </a:cubicBezTo>
                <a:cubicBezTo>
                  <a:pt x="6184210" y="59588"/>
                  <a:pt x="6224187" y="61307"/>
                  <a:pt x="6264067" y="64155"/>
                </a:cubicBezTo>
                <a:cubicBezTo>
                  <a:pt x="6278310" y="67004"/>
                  <a:pt x="6292417" y="70647"/>
                  <a:pt x="6306796" y="72701"/>
                </a:cubicBezTo>
                <a:cubicBezTo>
                  <a:pt x="6332332" y="76349"/>
                  <a:pt x="6358414" y="76188"/>
                  <a:pt x="6383708" y="81247"/>
                </a:cubicBezTo>
                <a:cubicBezTo>
                  <a:pt x="6401374" y="84780"/>
                  <a:pt x="6417428" y="94288"/>
                  <a:pt x="6434983" y="98339"/>
                </a:cubicBezTo>
                <a:cubicBezTo>
                  <a:pt x="6454610" y="102868"/>
                  <a:pt x="6474863" y="104036"/>
                  <a:pt x="6494803" y="106884"/>
                </a:cubicBezTo>
                <a:cubicBezTo>
                  <a:pt x="6503349" y="109733"/>
                  <a:pt x="6511523" y="114156"/>
                  <a:pt x="6520441" y="115430"/>
                </a:cubicBezTo>
                <a:cubicBezTo>
                  <a:pt x="6633755" y="131618"/>
                  <a:pt x="6669080" y="121493"/>
                  <a:pt x="6802452" y="115430"/>
                </a:cubicBezTo>
                <a:lnTo>
                  <a:pt x="6828089" y="106884"/>
                </a:lnTo>
              </a:path>
            </a:pathLst>
          </a:custGeom>
          <a:noFill/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4059117" y="2810946"/>
            <a:ext cx="1587182" cy="2944415"/>
          </a:xfrm>
          <a:custGeom>
            <a:avLst/>
            <a:gdLst>
              <a:gd name="connsiteX0" fmla="*/ 0 w 1583359"/>
              <a:gd name="connsiteY0" fmla="*/ 143921 h 3260182"/>
              <a:gd name="connsiteX1" fmla="*/ 59821 w 1583359"/>
              <a:gd name="connsiteY1" fmla="*/ 1699256 h 3260182"/>
              <a:gd name="connsiteX2" fmla="*/ 119641 w 1583359"/>
              <a:gd name="connsiteY2" fmla="*/ 2938396 h 3260182"/>
              <a:gd name="connsiteX3" fmla="*/ 794759 w 1583359"/>
              <a:gd name="connsiteY3" fmla="*/ 3109312 h 3260182"/>
              <a:gd name="connsiteX4" fmla="*/ 1333144 w 1583359"/>
              <a:gd name="connsiteY4" fmla="*/ 3109312 h 3260182"/>
              <a:gd name="connsiteX5" fmla="*/ 1486969 w 1583359"/>
              <a:gd name="connsiteY5" fmla="*/ 1160871 h 3260182"/>
              <a:gd name="connsiteX6" fmla="*/ 1461331 w 1583359"/>
              <a:gd name="connsiteY6" fmla="*/ 67009 h 3260182"/>
              <a:gd name="connsiteX7" fmla="*/ 8546 w 1583359"/>
              <a:gd name="connsiteY7" fmla="*/ 212288 h 3260182"/>
              <a:gd name="connsiteX0" fmla="*/ 0 w 1602952"/>
              <a:gd name="connsiteY0" fmla="*/ 143921 h 3136737"/>
              <a:gd name="connsiteX1" fmla="*/ 59821 w 1602952"/>
              <a:gd name="connsiteY1" fmla="*/ 1699256 h 3136737"/>
              <a:gd name="connsiteX2" fmla="*/ 119641 w 1602952"/>
              <a:gd name="connsiteY2" fmla="*/ 2938396 h 3136737"/>
              <a:gd name="connsiteX3" fmla="*/ 794759 w 1602952"/>
              <a:gd name="connsiteY3" fmla="*/ 3109312 h 3136737"/>
              <a:gd name="connsiteX4" fmla="*/ 1563881 w 1602952"/>
              <a:gd name="connsiteY4" fmla="*/ 2921305 h 3136737"/>
              <a:gd name="connsiteX5" fmla="*/ 1486969 w 1602952"/>
              <a:gd name="connsiteY5" fmla="*/ 1160871 h 3136737"/>
              <a:gd name="connsiteX6" fmla="*/ 1461331 w 1602952"/>
              <a:gd name="connsiteY6" fmla="*/ 67009 h 3136737"/>
              <a:gd name="connsiteX7" fmla="*/ 8546 w 1602952"/>
              <a:gd name="connsiteY7" fmla="*/ 212288 h 3136737"/>
              <a:gd name="connsiteX0" fmla="*/ 0 w 1612414"/>
              <a:gd name="connsiteY0" fmla="*/ 0 h 2992816"/>
              <a:gd name="connsiteX1" fmla="*/ 59821 w 1612414"/>
              <a:gd name="connsiteY1" fmla="*/ 1555335 h 2992816"/>
              <a:gd name="connsiteX2" fmla="*/ 119641 w 1612414"/>
              <a:gd name="connsiteY2" fmla="*/ 2794475 h 2992816"/>
              <a:gd name="connsiteX3" fmla="*/ 794759 w 1612414"/>
              <a:gd name="connsiteY3" fmla="*/ 2965391 h 2992816"/>
              <a:gd name="connsiteX4" fmla="*/ 1563881 w 1612414"/>
              <a:gd name="connsiteY4" fmla="*/ 2777384 h 2992816"/>
              <a:gd name="connsiteX5" fmla="*/ 1486969 w 1612414"/>
              <a:gd name="connsiteY5" fmla="*/ 1016950 h 2992816"/>
              <a:gd name="connsiteX6" fmla="*/ 1110953 w 1612414"/>
              <a:gd name="connsiteY6" fmla="*/ 333287 h 2992816"/>
              <a:gd name="connsiteX7" fmla="*/ 8546 w 1612414"/>
              <a:gd name="connsiteY7" fmla="*/ 68367 h 2992816"/>
              <a:gd name="connsiteX0" fmla="*/ 0 w 1612964"/>
              <a:gd name="connsiteY0" fmla="*/ 0 h 2992816"/>
              <a:gd name="connsiteX1" fmla="*/ 59821 w 1612964"/>
              <a:gd name="connsiteY1" fmla="*/ 1555335 h 2992816"/>
              <a:gd name="connsiteX2" fmla="*/ 119641 w 1612964"/>
              <a:gd name="connsiteY2" fmla="*/ 2794475 h 2992816"/>
              <a:gd name="connsiteX3" fmla="*/ 794759 w 1612964"/>
              <a:gd name="connsiteY3" fmla="*/ 2965391 h 2992816"/>
              <a:gd name="connsiteX4" fmla="*/ 1563881 w 1612964"/>
              <a:gd name="connsiteY4" fmla="*/ 2777384 h 2992816"/>
              <a:gd name="connsiteX5" fmla="*/ 1486969 w 1612964"/>
              <a:gd name="connsiteY5" fmla="*/ 1016950 h 2992816"/>
              <a:gd name="connsiteX6" fmla="*/ 1093862 w 1612964"/>
              <a:gd name="connsiteY6" fmla="*/ 401653 h 2992816"/>
              <a:gd name="connsiteX7" fmla="*/ 8546 w 1612964"/>
              <a:gd name="connsiteY7" fmla="*/ 68367 h 2992816"/>
              <a:gd name="connsiteX0" fmla="*/ 0 w 1621230"/>
              <a:gd name="connsiteY0" fmla="*/ 0 h 2977979"/>
              <a:gd name="connsiteX1" fmla="*/ 59821 w 1621230"/>
              <a:gd name="connsiteY1" fmla="*/ 1555335 h 2977979"/>
              <a:gd name="connsiteX2" fmla="*/ 119641 w 1621230"/>
              <a:gd name="connsiteY2" fmla="*/ 2794475 h 2977979"/>
              <a:gd name="connsiteX3" fmla="*/ 794759 w 1621230"/>
              <a:gd name="connsiteY3" fmla="*/ 2965391 h 2977979"/>
              <a:gd name="connsiteX4" fmla="*/ 1563881 w 1621230"/>
              <a:gd name="connsiteY4" fmla="*/ 2777384 h 2977979"/>
              <a:gd name="connsiteX5" fmla="*/ 1512606 w 1621230"/>
              <a:gd name="connsiteY5" fmla="*/ 1298961 h 2977979"/>
              <a:gd name="connsiteX6" fmla="*/ 1093862 w 1621230"/>
              <a:gd name="connsiteY6" fmla="*/ 401653 h 2977979"/>
              <a:gd name="connsiteX7" fmla="*/ 8546 w 1621230"/>
              <a:gd name="connsiteY7" fmla="*/ 68367 h 2977979"/>
              <a:gd name="connsiteX0" fmla="*/ 137 w 1612684"/>
              <a:gd name="connsiteY0" fmla="*/ 94897 h 2952890"/>
              <a:gd name="connsiteX1" fmla="*/ 51275 w 1612684"/>
              <a:gd name="connsiteY1" fmla="*/ 1530246 h 2952890"/>
              <a:gd name="connsiteX2" fmla="*/ 111095 w 1612684"/>
              <a:gd name="connsiteY2" fmla="*/ 2769386 h 2952890"/>
              <a:gd name="connsiteX3" fmla="*/ 786213 w 1612684"/>
              <a:gd name="connsiteY3" fmla="*/ 2940302 h 2952890"/>
              <a:gd name="connsiteX4" fmla="*/ 1555335 w 1612684"/>
              <a:gd name="connsiteY4" fmla="*/ 2752295 h 2952890"/>
              <a:gd name="connsiteX5" fmla="*/ 1504060 w 1612684"/>
              <a:gd name="connsiteY5" fmla="*/ 1273872 h 2952890"/>
              <a:gd name="connsiteX6" fmla="*/ 1085316 w 1612684"/>
              <a:gd name="connsiteY6" fmla="*/ 376564 h 2952890"/>
              <a:gd name="connsiteX7" fmla="*/ 0 w 1612684"/>
              <a:gd name="connsiteY7" fmla="*/ 43278 h 2952890"/>
              <a:gd name="connsiteX0" fmla="*/ 8819 w 1612684"/>
              <a:gd name="connsiteY0" fmla="*/ 43476 h 2952890"/>
              <a:gd name="connsiteX1" fmla="*/ 51275 w 1612684"/>
              <a:gd name="connsiteY1" fmla="*/ 1530246 h 2952890"/>
              <a:gd name="connsiteX2" fmla="*/ 111095 w 1612684"/>
              <a:gd name="connsiteY2" fmla="*/ 2769386 h 2952890"/>
              <a:gd name="connsiteX3" fmla="*/ 786213 w 1612684"/>
              <a:gd name="connsiteY3" fmla="*/ 2940302 h 2952890"/>
              <a:gd name="connsiteX4" fmla="*/ 1555335 w 1612684"/>
              <a:gd name="connsiteY4" fmla="*/ 2752295 h 2952890"/>
              <a:gd name="connsiteX5" fmla="*/ 1504060 w 1612684"/>
              <a:gd name="connsiteY5" fmla="*/ 1273872 h 2952890"/>
              <a:gd name="connsiteX6" fmla="*/ 1085316 w 1612684"/>
              <a:gd name="connsiteY6" fmla="*/ 376564 h 2952890"/>
              <a:gd name="connsiteX7" fmla="*/ 0 w 1612684"/>
              <a:gd name="connsiteY7" fmla="*/ 43278 h 2952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12684" h="2952890">
                <a:moveTo>
                  <a:pt x="8819" y="43476"/>
                </a:moveTo>
                <a:cubicBezTo>
                  <a:pt x="28759" y="588270"/>
                  <a:pt x="34229" y="1075928"/>
                  <a:pt x="51275" y="1530246"/>
                </a:cubicBezTo>
                <a:cubicBezTo>
                  <a:pt x="68321" y="1984564"/>
                  <a:pt x="-11395" y="2534377"/>
                  <a:pt x="111095" y="2769386"/>
                </a:cubicBezTo>
                <a:cubicBezTo>
                  <a:pt x="233585" y="3004395"/>
                  <a:pt x="545506" y="2943150"/>
                  <a:pt x="786213" y="2940302"/>
                </a:cubicBezTo>
                <a:cubicBezTo>
                  <a:pt x="1026920" y="2937454"/>
                  <a:pt x="1435694" y="3030033"/>
                  <a:pt x="1555335" y="2752295"/>
                </a:cubicBezTo>
                <a:cubicBezTo>
                  <a:pt x="1674976" y="2474557"/>
                  <a:pt x="1582397" y="1669827"/>
                  <a:pt x="1504060" y="1273872"/>
                </a:cubicBezTo>
                <a:cubicBezTo>
                  <a:pt x="1425724" y="877917"/>
                  <a:pt x="1335993" y="581663"/>
                  <a:pt x="1085316" y="376564"/>
                </a:cubicBezTo>
                <a:cubicBezTo>
                  <a:pt x="834639" y="171465"/>
                  <a:pt x="603190" y="-108410"/>
                  <a:pt x="0" y="43278"/>
                </a:cubicBezTo>
              </a:path>
            </a:pathLst>
          </a:custGeom>
          <a:noFill/>
          <a:ln w="5715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255806" y="5563312"/>
            <a:ext cx="170916" cy="14527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5322605" y="5544796"/>
            <a:ext cx="170916" cy="14527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66458" y="4577697"/>
            <a:ext cx="170916" cy="14527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4127620" y="3631963"/>
            <a:ext cx="1407392" cy="1957689"/>
          </a:xfrm>
          <a:custGeom>
            <a:avLst/>
            <a:gdLst>
              <a:gd name="connsiteX0" fmla="*/ 213645 w 1313389"/>
              <a:gd name="connsiteY0" fmla="*/ 1830597 h 1831299"/>
              <a:gd name="connsiteX1" fmla="*/ 427290 w 1313389"/>
              <a:gd name="connsiteY1" fmla="*/ 1087112 h 1831299"/>
              <a:gd name="connsiteX2" fmla="*/ 17092 w 1313389"/>
              <a:gd name="connsiteY2" fmla="*/ 1797 h 1831299"/>
              <a:gd name="connsiteX3" fmla="*/ 632389 w 1313389"/>
              <a:gd name="connsiteY3" fmla="*/ 856376 h 1831299"/>
              <a:gd name="connsiteX4" fmla="*/ 1145137 w 1313389"/>
              <a:gd name="connsiteY4" fmla="*/ 1830597 h 1831299"/>
              <a:gd name="connsiteX5" fmla="*/ 1307507 w 1313389"/>
              <a:gd name="connsiteY5" fmla="*/ 1001654 h 1831299"/>
              <a:gd name="connsiteX6" fmla="*/ 974221 w 1313389"/>
              <a:gd name="connsiteY6" fmla="*/ 360720 h 1831299"/>
              <a:gd name="connsiteX7" fmla="*/ 0 w 1313389"/>
              <a:gd name="connsiteY7" fmla="*/ 1797 h 1831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13389" h="1831299">
                <a:moveTo>
                  <a:pt x="213645" y="1830597"/>
                </a:moveTo>
                <a:cubicBezTo>
                  <a:pt x="336847" y="1611254"/>
                  <a:pt x="460049" y="1391912"/>
                  <a:pt x="427290" y="1087112"/>
                </a:cubicBezTo>
                <a:cubicBezTo>
                  <a:pt x="394531" y="782312"/>
                  <a:pt x="-17091" y="40253"/>
                  <a:pt x="17092" y="1797"/>
                </a:cubicBezTo>
                <a:cubicBezTo>
                  <a:pt x="51275" y="-36659"/>
                  <a:pt x="444382" y="551576"/>
                  <a:pt x="632389" y="856376"/>
                </a:cubicBezTo>
                <a:cubicBezTo>
                  <a:pt x="820396" y="1161176"/>
                  <a:pt x="1032617" y="1806384"/>
                  <a:pt x="1145137" y="1830597"/>
                </a:cubicBezTo>
                <a:cubicBezTo>
                  <a:pt x="1257657" y="1854810"/>
                  <a:pt x="1335993" y="1246633"/>
                  <a:pt x="1307507" y="1001654"/>
                </a:cubicBezTo>
                <a:cubicBezTo>
                  <a:pt x="1279021" y="756674"/>
                  <a:pt x="1192139" y="527363"/>
                  <a:pt x="974221" y="360720"/>
                </a:cubicBezTo>
                <a:cubicBezTo>
                  <a:pt x="756303" y="194077"/>
                  <a:pt x="378151" y="97937"/>
                  <a:pt x="0" y="1797"/>
                </a:cubicBez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6011165" y="4766721"/>
            <a:ext cx="1814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Wiring </a:t>
            </a:r>
            <a:endParaRPr lang="en-US" dirty="0"/>
          </a:p>
        </p:txBody>
      </p:sp>
      <p:cxnSp>
        <p:nvCxnSpPr>
          <p:cNvPr id="61" name="Straight Arrow Connector 60"/>
          <p:cNvCxnSpPr>
            <a:stCxn id="60" idx="1"/>
          </p:cNvCxnSpPr>
          <p:nvPr/>
        </p:nvCxnSpPr>
        <p:spPr>
          <a:xfrm flipH="1">
            <a:off x="5151690" y="4951387"/>
            <a:ext cx="859475" cy="29430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eform 48"/>
          <p:cNvSpPr/>
          <p:nvPr/>
        </p:nvSpPr>
        <p:spPr>
          <a:xfrm>
            <a:off x="2691925" y="4264351"/>
            <a:ext cx="1435694" cy="128427"/>
          </a:xfrm>
          <a:custGeom>
            <a:avLst/>
            <a:gdLst>
              <a:gd name="connsiteX0" fmla="*/ 0 w 1435694"/>
              <a:gd name="connsiteY0" fmla="*/ 0 h 128427"/>
              <a:gd name="connsiteX1" fmla="*/ 606752 w 1435694"/>
              <a:gd name="connsiteY1" fmla="*/ 128187 h 128427"/>
              <a:gd name="connsiteX2" fmla="*/ 1435694 w 1435694"/>
              <a:gd name="connsiteY2" fmla="*/ 25638 h 128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5694" h="128427">
                <a:moveTo>
                  <a:pt x="0" y="0"/>
                </a:moveTo>
                <a:cubicBezTo>
                  <a:pt x="183735" y="61957"/>
                  <a:pt x="367470" y="123914"/>
                  <a:pt x="606752" y="128187"/>
                </a:cubicBezTo>
                <a:cubicBezTo>
                  <a:pt x="846034" y="132460"/>
                  <a:pt x="1140864" y="79049"/>
                  <a:pt x="1435694" y="25638"/>
                </a:cubicBez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277502" y="4289849"/>
            <a:ext cx="1568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Wheel </a:t>
            </a:r>
          </a:p>
          <a:p>
            <a:r>
              <a:rPr lang="en-US" dirty="0" smtClean="0"/>
              <a:t>well </a:t>
            </a:r>
          </a:p>
          <a:p>
            <a:r>
              <a:rPr lang="en-US" dirty="0" smtClean="0"/>
              <a:t>Strap with cleat</a:t>
            </a:r>
            <a:endParaRPr lang="en-US" dirty="0"/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1878651" y="4416752"/>
            <a:ext cx="1290415" cy="299101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893446" y="3020574"/>
            <a:ext cx="1383089" cy="29218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5606041" y="4324172"/>
            <a:ext cx="367469" cy="23928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5476430" y="3563596"/>
            <a:ext cx="488534" cy="229319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 5"/>
          <p:cNvSpPr/>
          <p:nvPr/>
        </p:nvSpPr>
        <p:spPr>
          <a:xfrm>
            <a:off x="965680" y="3717421"/>
            <a:ext cx="1803162" cy="2221905"/>
          </a:xfrm>
          <a:prstGeom prst="arc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8307" y="6526600"/>
            <a:ext cx="6477000" cy="338328"/>
          </a:xfrm>
        </p:spPr>
        <p:txBody>
          <a:bodyPr/>
          <a:lstStyle/>
          <a:p>
            <a:r>
              <a:rPr lang="en-US" sz="1000" dirty="0" smtClean="0"/>
              <a:t>Originator: Rick Davids, human factors engineer, 831-359-6851, rcdavids1@verizon.net</a:t>
            </a:r>
          </a:p>
          <a:p>
            <a:endParaRPr kumimoji="0" lang="en-US" sz="1000" dirty="0"/>
          </a:p>
        </p:txBody>
      </p:sp>
    </p:spTree>
    <p:extLst>
      <p:ext uri="{BB962C8B-B14F-4D97-AF65-F5344CB8AC3E}">
        <p14:creationId xmlns:p14="http://schemas.microsoft.com/office/powerpoint/2010/main" val="319891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Factors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508251"/>
            <a:ext cx="7125112" cy="4051437"/>
          </a:xfrm>
        </p:spPr>
        <p:txBody>
          <a:bodyPr/>
          <a:lstStyle/>
          <a:p>
            <a:r>
              <a:rPr lang="en-US" dirty="0" smtClean="0"/>
              <a:t>Height of trunk lid to ground surface.</a:t>
            </a:r>
            <a:endParaRPr lang="en-US" dirty="0"/>
          </a:p>
          <a:p>
            <a:r>
              <a:rPr lang="en-US" dirty="0" smtClean="0"/>
              <a:t>Distance from wheel well to aft car.</a:t>
            </a:r>
          </a:p>
          <a:p>
            <a:r>
              <a:rPr lang="en-US" dirty="0" smtClean="0"/>
              <a:t>Location of exhaust pipes.</a:t>
            </a:r>
          </a:p>
          <a:p>
            <a:r>
              <a:rPr lang="en-US" dirty="0" smtClean="0"/>
              <a:t>Contour of bumpers.</a:t>
            </a:r>
          </a:p>
          <a:p>
            <a:r>
              <a:rPr lang="en-US" dirty="0" smtClean="0"/>
              <a:t>Bumper material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Air bag deployment load (impact vs. gradient load)</a:t>
            </a:r>
            <a:endParaRPr lang="en-US" dirty="0" smtClean="0"/>
          </a:p>
          <a:p>
            <a:r>
              <a:rPr lang="en-US" dirty="0" smtClean="0"/>
              <a:t>Reverse speed range.</a:t>
            </a:r>
          </a:p>
          <a:p>
            <a:r>
              <a:rPr lang="en-US" dirty="0" smtClean="0"/>
              <a:t>Durability of material.</a:t>
            </a:r>
          </a:p>
          <a:p>
            <a:r>
              <a:rPr lang="en-US" dirty="0" smtClean="0"/>
              <a:t>Inflation mechanism, rate and volume.</a:t>
            </a:r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018760" y="5523522"/>
            <a:ext cx="6757913" cy="603820"/>
            <a:chOff x="432" y="3076"/>
            <a:chExt cx="4893" cy="59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432" y="3076"/>
              <a:ext cx="4893" cy="592"/>
            </a:xfrm>
            <a:prstGeom prst="bevel">
              <a:avLst>
                <a:gd name="adj" fmla="val 12500"/>
              </a:avLst>
            </a:prstGeom>
            <a:grpFill/>
            <a:ln w="222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531" y="3148"/>
              <a:ext cx="4697" cy="267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lIns="87312" tIns="42862" rIns="87312" bIns="42862">
              <a:spAutoFit/>
            </a:bodyPr>
            <a:lstStyle/>
            <a:p>
              <a:pPr algn="ctr">
                <a:defRPr/>
              </a:pPr>
              <a:r>
                <a:rPr lang="en-US" sz="1600" dirty="0" smtClean="0">
                  <a:solidFill>
                    <a:schemeClr val="bg1"/>
                  </a:solidFill>
                </a:rPr>
                <a:t>Adjustability is important!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7314488" y="6246975"/>
            <a:ext cx="1017662" cy="274320"/>
          </a:xfrm>
        </p:spPr>
        <p:txBody>
          <a:bodyPr/>
          <a:lstStyle/>
          <a:p>
            <a:fld id="{3C5588DB-3968-4F3D-BE60-971D3BC7BF89}" type="datetime1">
              <a:rPr lang="en-US" smtClean="0"/>
              <a:t>9/22/2014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8307" y="6330042"/>
            <a:ext cx="6477000" cy="338328"/>
          </a:xfrm>
        </p:spPr>
        <p:txBody>
          <a:bodyPr/>
          <a:lstStyle/>
          <a:p>
            <a:r>
              <a:rPr lang="en-US" sz="1000" dirty="0" smtClean="0"/>
              <a:t>Originator: Rick Davids, human factors engineer, 831-359-6851, rcdavids1@verizon.net</a:t>
            </a:r>
          </a:p>
          <a:p>
            <a:endParaRPr kumimoji="0" lang="en-US" sz="1000" dirty="0"/>
          </a:p>
        </p:txBody>
      </p:sp>
    </p:spTree>
    <p:extLst>
      <p:ext uri="{BB962C8B-B14F-4D97-AF65-F5344CB8AC3E}">
        <p14:creationId xmlns:p14="http://schemas.microsoft.com/office/powerpoint/2010/main" val="111779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Factors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15907"/>
            <a:ext cx="7125112" cy="4051437"/>
          </a:xfrm>
        </p:spPr>
        <p:txBody>
          <a:bodyPr/>
          <a:lstStyle/>
          <a:p>
            <a:r>
              <a:rPr lang="en-US" dirty="0" smtClean="0"/>
              <a:t>When to inflate.</a:t>
            </a:r>
          </a:p>
          <a:p>
            <a:r>
              <a:rPr lang="en-US" dirty="0" smtClean="0"/>
              <a:t>Shape of device after inflation.</a:t>
            </a:r>
          </a:p>
          <a:p>
            <a:r>
              <a:rPr lang="en-US" dirty="0"/>
              <a:t>W</a:t>
            </a:r>
            <a:r>
              <a:rPr lang="en-US" dirty="0" smtClean="0"/>
              <a:t>eight of device.</a:t>
            </a:r>
          </a:p>
          <a:p>
            <a:r>
              <a:rPr lang="en-US" dirty="0" smtClean="0"/>
              <a:t>Possible snow loads.</a:t>
            </a:r>
          </a:p>
          <a:p>
            <a:r>
              <a:rPr lang="en-US" dirty="0" smtClean="0"/>
              <a:t>Interface with pavement, ground, gravel</a:t>
            </a:r>
          </a:p>
          <a:p>
            <a:r>
              <a:rPr lang="en-US" dirty="0" smtClean="0"/>
              <a:t>Fabric </a:t>
            </a:r>
            <a:r>
              <a:rPr lang="en-US" dirty="0" smtClean="0"/>
              <a:t>stress </a:t>
            </a:r>
            <a:r>
              <a:rPr lang="en-US" dirty="0" smtClean="0"/>
              <a:t>points</a:t>
            </a:r>
            <a:endParaRPr lang="en-US" dirty="0" smtClean="0"/>
          </a:p>
          <a:p>
            <a:r>
              <a:rPr lang="en-US" dirty="0" smtClean="0"/>
              <a:t>Failure Mode and Effect Analysis (FMEA)</a:t>
            </a:r>
          </a:p>
          <a:p>
            <a:r>
              <a:rPr lang="en-US" dirty="0" smtClean="0"/>
              <a:t>Personnel and System Safety Hazards </a:t>
            </a:r>
            <a:endParaRPr lang="en-US" dirty="0" smtClean="0"/>
          </a:p>
          <a:p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018760" y="5523522"/>
            <a:ext cx="6757913" cy="603820"/>
            <a:chOff x="432" y="3076"/>
            <a:chExt cx="4893" cy="59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432" y="3076"/>
              <a:ext cx="4893" cy="592"/>
            </a:xfrm>
            <a:prstGeom prst="bevel">
              <a:avLst>
                <a:gd name="adj" fmla="val 12500"/>
              </a:avLst>
            </a:prstGeom>
            <a:grpFill/>
            <a:ln w="222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531" y="3148"/>
              <a:ext cx="4697" cy="326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lIns="87312" tIns="42862" rIns="87312" bIns="42862">
              <a:spAutoFit/>
            </a:bodyPr>
            <a:lstStyle/>
            <a:p>
              <a:pPr algn="ctr">
                <a:defRPr/>
              </a:pPr>
              <a:r>
                <a:rPr lang="en-US" sz="1600" dirty="0" smtClean="0">
                  <a:solidFill>
                    <a:schemeClr val="bg1"/>
                  </a:solidFill>
                </a:rPr>
                <a:t>There are many variables and tradeoffs to consider!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D83F6-742C-47B4-A2FB-9F6EDA313F20}" type="datetime1">
              <a:rPr lang="en-US" smtClean="0"/>
              <a:t>9/22/2014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6A94D-0C21-4D8E-9449-4440A7BE9799}" type="slidenum">
              <a:rPr lang="en-US" smtClean="0"/>
              <a:t>17</a:t>
            </a:fld>
            <a:endParaRPr lang="en-US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8307" y="6330042"/>
            <a:ext cx="6477000" cy="338328"/>
          </a:xfrm>
        </p:spPr>
        <p:txBody>
          <a:bodyPr/>
          <a:lstStyle/>
          <a:p>
            <a:r>
              <a:rPr lang="en-US" sz="1000" dirty="0" smtClean="0"/>
              <a:t>Originator: Rick Davids, human factors engineer, 831-359-6851, rcdavids1@verizon.net</a:t>
            </a:r>
          </a:p>
          <a:p>
            <a:endParaRPr kumimoji="0" lang="en-US" sz="1000" dirty="0"/>
          </a:p>
        </p:txBody>
      </p:sp>
    </p:spTree>
    <p:extLst>
      <p:ext uri="{BB962C8B-B14F-4D97-AF65-F5344CB8AC3E}">
        <p14:creationId xmlns:p14="http://schemas.microsoft.com/office/powerpoint/2010/main" val="363925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Expertise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Electrical Engineering Major</a:t>
            </a:r>
          </a:p>
          <a:p>
            <a:pPr lvl="1"/>
            <a:r>
              <a:rPr lang="en-US" dirty="0" smtClean="0"/>
              <a:t>Strain gauge mechanism</a:t>
            </a:r>
          </a:p>
          <a:p>
            <a:pPr lvl="1"/>
            <a:r>
              <a:rPr lang="en-US" dirty="0" smtClean="0"/>
              <a:t>Motion detection</a:t>
            </a:r>
          </a:p>
          <a:p>
            <a:pPr lvl="1"/>
            <a:r>
              <a:rPr lang="en-US" dirty="0" smtClean="0"/>
              <a:t>Sensor and alarms</a:t>
            </a:r>
          </a:p>
          <a:p>
            <a:pPr lvl="1"/>
            <a:r>
              <a:rPr lang="en-US" dirty="0" smtClean="0"/>
              <a:t>Hazard and FMEA</a:t>
            </a:r>
          </a:p>
          <a:p>
            <a:r>
              <a:rPr lang="en-US" dirty="0" smtClean="0"/>
              <a:t>Mechanical Engineering Major</a:t>
            </a:r>
          </a:p>
          <a:p>
            <a:pPr lvl="1"/>
            <a:r>
              <a:rPr lang="en-US" dirty="0" smtClean="0"/>
              <a:t>Stress and load analysis</a:t>
            </a:r>
          </a:p>
          <a:p>
            <a:pPr lvl="1"/>
            <a:r>
              <a:rPr lang="en-US" dirty="0" err="1" smtClean="0"/>
              <a:t>Solidworks</a:t>
            </a:r>
            <a:r>
              <a:rPr lang="en-US" dirty="0" smtClean="0"/>
              <a:t> Modeling</a:t>
            </a:r>
          </a:p>
          <a:p>
            <a:pPr lvl="1"/>
            <a:r>
              <a:rPr lang="en-US" dirty="0" smtClean="0"/>
              <a:t>Mechanisms</a:t>
            </a:r>
          </a:p>
          <a:p>
            <a:pPr lvl="1"/>
            <a:r>
              <a:rPr lang="en-US" dirty="0" smtClean="0"/>
              <a:t>Hazard and FMEA</a:t>
            </a:r>
          </a:p>
          <a:p>
            <a:r>
              <a:rPr lang="en-US" dirty="0" smtClean="0"/>
              <a:t>Engineering / Business Major</a:t>
            </a:r>
          </a:p>
          <a:p>
            <a:pPr lvl="1"/>
            <a:r>
              <a:rPr lang="en-US" dirty="0" smtClean="0"/>
              <a:t>Business Plan</a:t>
            </a:r>
          </a:p>
          <a:p>
            <a:pPr lvl="1"/>
            <a:r>
              <a:rPr lang="en-US" dirty="0" smtClean="0"/>
              <a:t>Provisional patent application</a:t>
            </a:r>
          </a:p>
          <a:p>
            <a:r>
              <a:rPr lang="en-US" dirty="0" smtClean="0"/>
              <a:t>Engineering / Materials Major</a:t>
            </a:r>
          </a:p>
          <a:p>
            <a:pPr lvl="1"/>
            <a:r>
              <a:rPr lang="en-US" dirty="0" smtClean="0"/>
              <a:t>Fabric strength, interfaces, surfaces treatments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6A94D-0C21-4D8E-9449-4440A7BE9799}" type="slidenum">
              <a:rPr lang="en-US" smtClean="0"/>
              <a:t>18</a:t>
            </a:fld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7314488" y="6246975"/>
            <a:ext cx="1017662" cy="274320"/>
          </a:xfrm>
        </p:spPr>
        <p:txBody>
          <a:bodyPr/>
          <a:lstStyle/>
          <a:p>
            <a:fld id="{3C5588DB-3968-4F3D-BE60-971D3BC7BF89}" type="datetime1">
              <a:rPr lang="en-US" smtClean="0"/>
              <a:t>9/22/2014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8307" y="6330042"/>
            <a:ext cx="6477000" cy="338328"/>
          </a:xfrm>
        </p:spPr>
        <p:txBody>
          <a:bodyPr/>
          <a:lstStyle/>
          <a:p>
            <a:r>
              <a:rPr lang="en-US" sz="1000" dirty="0" smtClean="0"/>
              <a:t>Originator: Rick Davids, human factors engineer, 831-359-6851, rcdavids1@verizon.net</a:t>
            </a:r>
          </a:p>
          <a:p>
            <a:endParaRPr kumimoji="0" lang="en-US" sz="1000" dirty="0"/>
          </a:p>
        </p:txBody>
      </p:sp>
    </p:spTree>
    <p:extLst>
      <p:ext uri="{BB962C8B-B14F-4D97-AF65-F5344CB8AC3E}">
        <p14:creationId xmlns:p14="http://schemas.microsoft.com/office/powerpoint/2010/main" val="133048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Joanne Bagley, President, Kenyon Industries, 401-364-3400.  Kenyon </a:t>
            </a:r>
            <a:r>
              <a:rPr lang="en-US" dirty="0"/>
              <a:t>Industries, Inc. is the country’s leading finisher of high quality woven synthetic fabrics. At Kenyon’s 300,000 </a:t>
            </a:r>
            <a:r>
              <a:rPr lang="en-US" dirty="0" smtClean="0"/>
              <a:t>sq. ft. </a:t>
            </a:r>
            <a:r>
              <a:rPr lang="en-US" dirty="0"/>
              <a:t>manufacturing plant, </a:t>
            </a:r>
            <a:r>
              <a:rPr lang="en-US" dirty="0" smtClean="0"/>
              <a:t>325 </a:t>
            </a:r>
            <a:r>
              <a:rPr lang="en-US" dirty="0"/>
              <a:t>employees provide quality finishing services for fabrics used in a variety of markets. These include: luggage and knapsack, flag and banner, apparel, industrial, military, and the sailcloth market, where we remain the world’s largest </a:t>
            </a:r>
            <a:r>
              <a:rPr lang="en-US" dirty="0" smtClean="0"/>
              <a:t>processor.</a:t>
            </a:r>
            <a:endParaRPr lang="en-US" dirty="0"/>
          </a:p>
          <a:p>
            <a:r>
              <a:rPr lang="en-US" dirty="0" smtClean="0"/>
              <a:t>Ms. Bagley volunteered to provide technical expertise regarding woven fabric manufacturing, finishes and technology.  Email correspondence 29 April 2014.  </a:t>
            </a:r>
            <a:r>
              <a:rPr lang="en-US" dirty="0" smtClean="0">
                <a:hlinkClick r:id="rId2"/>
              </a:rPr>
              <a:t>jbagley@kenyonindustries.net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11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Background</a:t>
            </a:r>
          </a:p>
          <a:p>
            <a:r>
              <a:rPr lang="en-US" dirty="0" smtClean="0"/>
              <a:t>Past Sponsorships</a:t>
            </a:r>
          </a:p>
          <a:p>
            <a:r>
              <a:rPr lang="en-US" dirty="0" smtClean="0"/>
              <a:t>My Responsibilities</a:t>
            </a:r>
          </a:p>
          <a:p>
            <a:r>
              <a:rPr lang="en-US" dirty="0" smtClean="0"/>
              <a:t>Types of Snow Plows</a:t>
            </a:r>
          </a:p>
          <a:p>
            <a:r>
              <a:rPr lang="en-US" dirty="0" smtClean="0"/>
              <a:t>Concept of Operations – Scenario</a:t>
            </a:r>
          </a:p>
          <a:p>
            <a:r>
              <a:rPr lang="en-US" dirty="0" smtClean="0"/>
              <a:t>Customer wants</a:t>
            </a:r>
          </a:p>
          <a:p>
            <a:r>
              <a:rPr lang="en-US" dirty="0" smtClean="0"/>
              <a:t>Challenges</a:t>
            </a:r>
          </a:p>
          <a:p>
            <a:r>
              <a:rPr lang="en-US" dirty="0" smtClean="0"/>
              <a:t>Requirements </a:t>
            </a:r>
          </a:p>
          <a:p>
            <a:r>
              <a:rPr lang="en-US" dirty="0" smtClean="0"/>
              <a:t>Interfaces and other factors</a:t>
            </a:r>
          </a:p>
          <a:p>
            <a:r>
              <a:rPr lang="en-US" dirty="0" smtClean="0"/>
              <a:t>Expertise Needed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6A94D-0C21-4D8E-9449-4440A7BE9799}" type="slidenum">
              <a:rPr lang="en-US" smtClean="0"/>
              <a:t>2</a:t>
            </a:fld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>
          <a:xfrm>
            <a:off x="7314488" y="6246975"/>
            <a:ext cx="1017662" cy="274320"/>
          </a:xfrm>
        </p:spPr>
        <p:txBody>
          <a:bodyPr/>
          <a:lstStyle/>
          <a:p>
            <a:fld id="{3C5588DB-3968-4F3D-BE60-971D3BC7BF89}" type="datetime1">
              <a:rPr lang="en-US" smtClean="0"/>
              <a:t>9/22/2014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8307" y="6330042"/>
            <a:ext cx="6477000" cy="338328"/>
          </a:xfrm>
        </p:spPr>
        <p:txBody>
          <a:bodyPr/>
          <a:lstStyle/>
          <a:p>
            <a:r>
              <a:rPr lang="en-US" sz="1000" dirty="0" smtClean="0"/>
              <a:t>Originator: Rick Davids, human factors engineer, 831-359-6851, rcdavids1@verizon.net</a:t>
            </a:r>
          </a:p>
          <a:p>
            <a:endParaRPr kumimoji="0" lang="en-US" sz="1000" dirty="0"/>
          </a:p>
        </p:txBody>
      </p:sp>
    </p:spTree>
    <p:extLst>
      <p:ext uri="{BB962C8B-B14F-4D97-AF65-F5344CB8AC3E}">
        <p14:creationId xmlns:p14="http://schemas.microsoft.com/office/powerpoint/2010/main" val="188569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Background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6A94D-0C21-4D8E-9449-4440A7BE9799}" type="slidenum">
              <a:rPr lang="en-US" smtClean="0"/>
              <a:t>3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100" dirty="0" smtClean="0"/>
              <a:t>BA (Psychology, Biology), URI, 1971.</a:t>
            </a:r>
          </a:p>
          <a:p>
            <a:r>
              <a:rPr lang="en-US" sz="2100" dirty="0" smtClean="0"/>
              <a:t>MA (Engineering Psychology), NMSU, 1974.</a:t>
            </a:r>
          </a:p>
          <a:p>
            <a:r>
              <a:rPr lang="en-US" sz="2100" dirty="0" smtClean="0"/>
              <a:t>Human Factors and System Engineer, Lockheed Martin, CA, 1974-2007</a:t>
            </a:r>
          </a:p>
          <a:p>
            <a:pPr lvl="1"/>
            <a:r>
              <a:rPr lang="en-US" dirty="0" smtClean="0"/>
              <a:t>34 years experience designing missiles, ships, planes, spacecraft, command centers, mobile shelters, equipment racks and consoles, transportation systems, railcars, large facilities, support equipment, computer human interfaces.</a:t>
            </a:r>
          </a:p>
          <a:p>
            <a:pPr lvl="1"/>
            <a:r>
              <a:rPr lang="en-US" dirty="0" smtClean="0"/>
              <a:t>Worked with design, system, manufacturing, training, logistics, parts, materials and processes, facility, field engineering.</a:t>
            </a:r>
          </a:p>
          <a:p>
            <a:r>
              <a:rPr lang="en-US" dirty="0" smtClean="0"/>
              <a:t>Married 2008, returned to Rhode Island, home at 10 Queens River Drive – 5 miles from URI.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7314488" y="6246975"/>
            <a:ext cx="1017662" cy="274320"/>
          </a:xfrm>
        </p:spPr>
        <p:txBody>
          <a:bodyPr/>
          <a:lstStyle/>
          <a:p>
            <a:fld id="{3C5588DB-3968-4F3D-BE60-971D3BC7BF89}" type="datetime1">
              <a:rPr lang="en-US" smtClean="0"/>
              <a:t>9/22/2014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8307" y="6330042"/>
            <a:ext cx="6477000" cy="338328"/>
          </a:xfrm>
        </p:spPr>
        <p:txBody>
          <a:bodyPr/>
          <a:lstStyle/>
          <a:p>
            <a:r>
              <a:rPr lang="en-US" sz="1000" dirty="0" smtClean="0"/>
              <a:t>Originator: Rick Davids, human factors engineer, 831-359-6851, rcdavids1@verizon.net</a:t>
            </a:r>
          </a:p>
          <a:p>
            <a:endParaRPr kumimoji="0" lang="en-US" sz="1000" dirty="0"/>
          </a:p>
        </p:txBody>
      </p:sp>
    </p:spTree>
    <p:extLst>
      <p:ext uri="{BB962C8B-B14F-4D97-AF65-F5344CB8AC3E}">
        <p14:creationId xmlns:p14="http://schemas.microsoft.com/office/powerpoint/2010/main" val="327542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Sponsorship Track Record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6A94D-0C21-4D8E-9449-4440A7BE9799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HOME Shelter 2011 URI / RWU Capstone Project</a:t>
            </a:r>
          </a:p>
          <a:p>
            <a:pPr lvl="1"/>
            <a:r>
              <a:rPr lang="en-US" dirty="0" smtClean="0"/>
              <a:t>Won 1</a:t>
            </a:r>
            <a:r>
              <a:rPr lang="en-US" baseline="30000" dirty="0" smtClean="0"/>
              <a:t>st</a:t>
            </a:r>
            <a:r>
              <a:rPr lang="en-US" dirty="0" smtClean="0"/>
              <a:t> place Poster Session in 2011 American Society for Engineering Education (Northeast Section); 3</a:t>
            </a:r>
            <a:r>
              <a:rPr lang="en-US" baseline="30000" dirty="0" smtClean="0"/>
              <a:t>rd</a:t>
            </a:r>
            <a:r>
              <a:rPr lang="en-US" dirty="0" smtClean="0"/>
              <a:t> place overall in undergraduate division</a:t>
            </a:r>
          </a:p>
          <a:p>
            <a:r>
              <a:rPr lang="en-US" dirty="0" smtClean="0"/>
              <a:t>HOME Shelter 2012 URI Honors Class</a:t>
            </a:r>
          </a:p>
          <a:p>
            <a:pPr lvl="1"/>
            <a:r>
              <a:rPr lang="en-US" dirty="0" smtClean="0"/>
              <a:t>URI – 16 students – 4 teams.</a:t>
            </a:r>
          </a:p>
          <a:p>
            <a:r>
              <a:rPr lang="en-US" dirty="0" err="1" smtClean="0"/>
              <a:t>CircuiTree</a:t>
            </a:r>
            <a:r>
              <a:rPr lang="en-US" dirty="0" smtClean="0"/>
              <a:t> 2014 RWU Senior Project</a:t>
            </a:r>
          </a:p>
          <a:p>
            <a:pPr lvl="1"/>
            <a:r>
              <a:rPr lang="en-US" dirty="0" smtClean="0"/>
              <a:t>Won 2</a:t>
            </a:r>
            <a:r>
              <a:rPr lang="en-US" baseline="30000" dirty="0" smtClean="0"/>
              <a:t>nd</a:t>
            </a:r>
            <a:r>
              <a:rPr lang="en-US" dirty="0" smtClean="0"/>
              <a:t> place Open Task NMSU IEE WERC Contest</a:t>
            </a:r>
          </a:p>
          <a:p>
            <a:pPr lvl="1"/>
            <a:r>
              <a:rPr lang="en-US" dirty="0" smtClean="0"/>
              <a:t>Won IEE WERC Peer Award</a:t>
            </a:r>
          </a:p>
          <a:p>
            <a:pPr lvl="1"/>
            <a:r>
              <a:rPr lang="en-US" dirty="0" smtClean="0"/>
              <a:t>Provisional patent application considered.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7314488" y="6246975"/>
            <a:ext cx="1017662" cy="274320"/>
          </a:xfrm>
        </p:spPr>
        <p:txBody>
          <a:bodyPr/>
          <a:lstStyle/>
          <a:p>
            <a:fld id="{3C5588DB-3968-4F3D-BE60-971D3BC7BF89}" type="datetime1">
              <a:rPr lang="en-US" smtClean="0"/>
              <a:t>9/22/2014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8307" y="6330042"/>
            <a:ext cx="6477000" cy="338328"/>
          </a:xfrm>
        </p:spPr>
        <p:txBody>
          <a:bodyPr/>
          <a:lstStyle/>
          <a:p>
            <a:r>
              <a:rPr lang="en-US" sz="1000" dirty="0" smtClean="0"/>
              <a:t>Originator: Rick Davids, human factors engineer, 831-359-6851, rcdavids1@verizon.net</a:t>
            </a:r>
          </a:p>
          <a:p>
            <a:endParaRPr kumimoji="0" lang="en-US" sz="1000" dirty="0"/>
          </a:p>
        </p:txBody>
      </p:sp>
    </p:spTree>
    <p:extLst>
      <p:ext uri="{BB962C8B-B14F-4D97-AF65-F5344CB8AC3E}">
        <p14:creationId xmlns:p14="http://schemas.microsoft.com/office/powerpoint/2010/main" val="224809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 do as a Sponsor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6A94D-0C21-4D8E-9449-4440A7BE9799}" type="slidenum">
              <a:rPr lang="en-US" smtClean="0"/>
              <a:t>5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some system engineering approaches to requirements and design considerations.</a:t>
            </a:r>
          </a:p>
          <a:p>
            <a:r>
              <a:rPr lang="en-US" dirty="0" smtClean="0"/>
              <a:t>Develop preliminary system requirements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Review system requirements with </a:t>
            </a:r>
            <a:r>
              <a:rPr lang="en-US" dirty="0" smtClean="0"/>
              <a:t>team.</a:t>
            </a:r>
          </a:p>
          <a:p>
            <a:r>
              <a:rPr lang="en-US" dirty="0"/>
              <a:t>Attend </a:t>
            </a:r>
            <a:r>
              <a:rPr lang="en-US" dirty="0" smtClean="0"/>
              <a:t>team </a:t>
            </a:r>
            <a:r>
              <a:rPr lang="en-US" dirty="0"/>
              <a:t>meetings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Review </a:t>
            </a:r>
            <a:r>
              <a:rPr lang="en-US" dirty="0" smtClean="0"/>
              <a:t>reports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Offer advice on system engineering analytic tools, methods, metrics, etc.</a:t>
            </a:r>
          </a:p>
          <a:p>
            <a:r>
              <a:rPr lang="en-US" dirty="0" smtClean="0"/>
              <a:t>Conduct reviews</a:t>
            </a:r>
          </a:p>
          <a:p>
            <a:pPr lvl="1"/>
            <a:r>
              <a:rPr lang="en-US" dirty="0" smtClean="0"/>
              <a:t>Requirements, concept, </a:t>
            </a:r>
            <a:r>
              <a:rPr lang="en-US" dirty="0" smtClean="0"/>
              <a:t>and design</a:t>
            </a:r>
            <a:endParaRPr lang="en-US" dirty="0" smtClean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7314488" y="6246975"/>
            <a:ext cx="1017662" cy="274320"/>
          </a:xfrm>
        </p:spPr>
        <p:txBody>
          <a:bodyPr/>
          <a:lstStyle/>
          <a:p>
            <a:fld id="{3C5588DB-3968-4F3D-BE60-971D3BC7BF89}" type="datetime1">
              <a:rPr lang="en-US" smtClean="0"/>
              <a:t>9/22/2014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8307" y="6330042"/>
            <a:ext cx="6477000" cy="338328"/>
          </a:xfrm>
        </p:spPr>
        <p:txBody>
          <a:bodyPr/>
          <a:lstStyle/>
          <a:p>
            <a:r>
              <a:rPr lang="en-US" sz="1000" dirty="0" smtClean="0"/>
              <a:t>Originator: Rick Davids, human factors engineer, 831-359-6851, rcdavids1@verizon.net</a:t>
            </a:r>
          </a:p>
          <a:p>
            <a:endParaRPr kumimoji="0" lang="en-US" sz="1000" dirty="0"/>
          </a:p>
        </p:txBody>
      </p:sp>
    </p:spTree>
    <p:extLst>
      <p:ext uri="{BB962C8B-B14F-4D97-AF65-F5344CB8AC3E}">
        <p14:creationId xmlns:p14="http://schemas.microsoft.com/office/powerpoint/2010/main" val="257732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Project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/>
              <a:t>flexible </a:t>
            </a:r>
            <a:r>
              <a:rPr lang="en-US" dirty="0" smtClean="0"/>
              <a:t>inflatable device that can move snow when it is attached to a passenger automobile.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3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snow plows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080" y="2973937"/>
            <a:ext cx="7125112" cy="3457430"/>
          </a:xfrm>
        </p:spPr>
        <p:txBody>
          <a:bodyPr/>
          <a:lstStyle/>
          <a:p>
            <a:r>
              <a:rPr lang="en-US" dirty="0" smtClean="0"/>
              <a:t>Heavy duty commercial plows</a:t>
            </a:r>
          </a:p>
          <a:p>
            <a:r>
              <a:rPr lang="en-US" dirty="0" smtClean="0"/>
              <a:t>Light duty residential plows</a:t>
            </a:r>
          </a:p>
          <a:p>
            <a:r>
              <a:rPr lang="en-US" dirty="0" smtClean="0"/>
              <a:t>All-terrain plows</a:t>
            </a:r>
          </a:p>
          <a:p>
            <a:r>
              <a:rPr lang="en-US" dirty="0" smtClean="0"/>
              <a:t>Manual plows</a:t>
            </a:r>
          </a:p>
          <a:p>
            <a:r>
              <a:rPr lang="en-US" dirty="0" smtClean="0"/>
              <a:t>Electric plows</a:t>
            </a:r>
          </a:p>
          <a:p>
            <a:r>
              <a:rPr lang="en-US" dirty="0" smtClean="0"/>
              <a:t>Hydraulic plows</a:t>
            </a:r>
          </a:p>
          <a:p>
            <a:r>
              <a:rPr lang="en-US" dirty="0" smtClean="0"/>
              <a:t>V-plows</a:t>
            </a:r>
          </a:p>
          <a:p>
            <a:r>
              <a:rPr lang="en-US" dirty="0" smtClean="0"/>
              <a:t>Box plows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897" y="1445441"/>
            <a:ext cx="2563699" cy="15028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953" y="4277726"/>
            <a:ext cx="2880788" cy="2071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542" y="1459195"/>
            <a:ext cx="2142144" cy="160660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1" y="3110668"/>
            <a:ext cx="2663438" cy="199757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>
          <a:xfrm>
            <a:off x="7314488" y="6246975"/>
            <a:ext cx="1017662" cy="274320"/>
          </a:xfrm>
        </p:spPr>
        <p:txBody>
          <a:bodyPr/>
          <a:lstStyle/>
          <a:p>
            <a:fld id="{3C5588DB-3968-4F3D-BE60-971D3BC7BF89}" type="datetime1">
              <a:rPr lang="en-US" smtClean="0"/>
              <a:t>9/22/2014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8307" y="6330042"/>
            <a:ext cx="6477000" cy="338328"/>
          </a:xfrm>
        </p:spPr>
        <p:txBody>
          <a:bodyPr/>
          <a:lstStyle/>
          <a:p>
            <a:r>
              <a:rPr lang="en-US" sz="1000" dirty="0" smtClean="0"/>
              <a:t>Originator: Rick Davids, human factors engineer, 831-359-6851, rcdavids1@verizon.net</a:t>
            </a:r>
          </a:p>
          <a:p>
            <a:endParaRPr kumimoji="0" lang="en-US" sz="1000" dirty="0"/>
          </a:p>
        </p:txBody>
      </p:sp>
    </p:spTree>
    <p:extLst>
      <p:ext uri="{BB962C8B-B14F-4D97-AF65-F5344CB8AC3E}">
        <p14:creationId xmlns:p14="http://schemas.microsoft.com/office/powerpoint/2010/main" val="77684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Characteristics of Snow Plows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2"/>
            <a:ext cx="7125112" cy="3644856"/>
          </a:xfrm>
        </p:spPr>
        <p:txBody>
          <a:bodyPr/>
          <a:lstStyle/>
          <a:p>
            <a:r>
              <a:rPr lang="en-US" dirty="0" smtClean="0"/>
              <a:t>Smallest homeowner model costs about $1,100.</a:t>
            </a:r>
          </a:p>
          <a:p>
            <a:r>
              <a:rPr lang="en-US" dirty="0" smtClean="0"/>
              <a:t>Largest homeowner model costs about $5,000.</a:t>
            </a:r>
          </a:p>
          <a:p>
            <a:r>
              <a:rPr lang="en-US" dirty="0" smtClean="0"/>
              <a:t>Use life 5-20 years.</a:t>
            </a:r>
          </a:p>
          <a:p>
            <a:r>
              <a:rPr lang="en-US" dirty="0" smtClean="0"/>
              <a:t>Weigh from 50 to 2000 lbs.</a:t>
            </a:r>
          </a:p>
          <a:p>
            <a:r>
              <a:rPr lang="en-US" dirty="0" smtClean="0"/>
              <a:t>Rigid construction</a:t>
            </a:r>
          </a:p>
          <a:p>
            <a:r>
              <a:rPr lang="en-US" dirty="0" smtClean="0"/>
              <a:t>Require designated storage area</a:t>
            </a:r>
          </a:p>
          <a:p>
            <a:r>
              <a:rPr lang="en-US" dirty="0" smtClean="0"/>
              <a:t>Usually large scrappers constructed of metal and rubber.</a:t>
            </a:r>
          </a:p>
          <a:p>
            <a:r>
              <a:rPr lang="en-US" dirty="0" smtClean="0"/>
              <a:t>Some with electric or hydraulic capability.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018760" y="5429516"/>
            <a:ext cx="6757913" cy="736600"/>
            <a:chOff x="432" y="3076"/>
            <a:chExt cx="4893" cy="59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5" name="AutoShape 5"/>
            <p:cNvSpPr>
              <a:spLocks noChangeArrowheads="1"/>
            </p:cNvSpPr>
            <p:nvPr/>
          </p:nvSpPr>
          <p:spPr bwMode="auto">
            <a:xfrm>
              <a:off x="432" y="3076"/>
              <a:ext cx="4893" cy="592"/>
            </a:xfrm>
            <a:prstGeom prst="bevel">
              <a:avLst>
                <a:gd name="adj" fmla="val 12500"/>
              </a:avLst>
            </a:prstGeom>
            <a:grpFill/>
            <a:ln w="222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531" y="3148"/>
              <a:ext cx="4697" cy="465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lIns="87312" tIns="42862" rIns="87312" bIns="42862">
              <a:spAutoFit/>
            </a:bodyPr>
            <a:lstStyle/>
            <a:p>
              <a:pPr algn="ctr">
                <a:defRPr/>
              </a:pPr>
              <a:r>
                <a:rPr lang="en-US" sz="1600" dirty="0" smtClean="0">
                  <a:solidFill>
                    <a:schemeClr val="bg1"/>
                  </a:solidFill>
                </a:rPr>
                <a:t>No snow plow offered as a ‘single use’ emergency device for passenger cars.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7314488" y="6246975"/>
            <a:ext cx="1017662" cy="274320"/>
          </a:xfrm>
        </p:spPr>
        <p:txBody>
          <a:bodyPr/>
          <a:lstStyle/>
          <a:p>
            <a:fld id="{3C5588DB-3968-4F3D-BE60-971D3BC7BF89}" type="datetime1">
              <a:rPr lang="en-US" smtClean="0"/>
              <a:t>9/22/2014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8307" y="6330042"/>
            <a:ext cx="6477000" cy="338328"/>
          </a:xfrm>
        </p:spPr>
        <p:txBody>
          <a:bodyPr/>
          <a:lstStyle/>
          <a:p>
            <a:r>
              <a:rPr lang="en-US" sz="1000" dirty="0" smtClean="0"/>
              <a:t>Originator: Rick Davids, human factors engineer, 831-359-6851, rcdavids1@verizon.net</a:t>
            </a:r>
          </a:p>
          <a:p>
            <a:endParaRPr kumimoji="0" lang="en-US" sz="1000" dirty="0"/>
          </a:p>
        </p:txBody>
      </p:sp>
    </p:spTree>
    <p:extLst>
      <p:ext uri="{BB962C8B-B14F-4D97-AF65-F5344CB8AC3E}">
        <p14:creationId xmlns:p14="http://schemas.microsoft.com/office/powerpoint/2010/main" val="29529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CONOPS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Overnight snow fall.</a:t>
            </a:r>
          </a:p>
          <a:p>
            <a:r>
              <a:rPr lang="en-US" dirty="0" smtClean="0"/>
              <a:t>Light snow of 1-2 feet.</a:t>
            </a:r>
          </a:p>
          <a:p>
            <a:r>
              <a:rPr lang="en-US" dirty="0" smtClean="0"/>
              <a:t>Your car parked in your garage facing the wall.</a:t>
            </a:r>
          </a:p>
          <a:p>
            <a:r>
              <a:rPr lang="en-US" dirty="0" smtClean="0"/>
              <a:t>No trailer hitch attached to passenger </a:t>
            </a:r>
            <a:r>
              <a:rPr lang="en-US" smtClean="0"/>
              <a:t>car frame.</a:t>
            </a:r>
            <a:endParaRPr lang="en-US" dirty="0" smtClean="0"/>
          </a:p>
          <a:p>
            <a:r>
              <a:rPr lang="en-US" dirty="0" smtClean="0"/>
              <a:t>50 feet to the road which is plowed.</a:t>
            </a:r>
          </a:p>
          <a:p>
            <a:r>
              <a:rPr lang="en-US" dirty="0" smtClean="0"/>
              <a:t>Little time to shovel.</a:t>
            </a:r>
          </a:p>
          <a:p>
            <a:r>
              <a:rPr lang="en-US" dirty="0" smtClean="0"/>
              <a:t>Limited physical capability to shovel.</a:t>
            </a:r>
          </a:p>
          <a:p>
            <a:r>
              <a:rPr lang="en-US" dirty="0" smtClean="0"/>
              <a:t>What do you do?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>
          <a:xfrm>
            <a:off x="7314488" y="6246975"/>
            <a:ext cx="1017662" cy="274320"/>
          </a:xfrm>
        </p:spPr>
        <p:txBody>
          <a:bodyPr/>
          <a:lstStyle/>
          <a:p>
            <a:fld id="{3C5588DB-3968-4F3D-BE60-971D3BC7BF89}" type="datetime1">
              <a:rPr lang="en-US" smtClean="0"/>
              <a:t>9/22/2014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8307" y="6330042"/>
            <a:ext cx="6477000" cy="338328"/>
          </a:xfrm>
        </p:spPr>
        <p:txBody>
          <a:bodyPr/>
          <a:lstStyle/>
          <a:p>
            <a:r>
              <a:rPr lang="en-US" sz="1000" dirty="0" smtClean="0"/>
              <a:t>Originator: Rick Davids, human factors engineer, 831-359-6851, rcdavids1@verizon.net</a:t>
            </a:r>
          </a:p>
          <a:p>
            <a:endParaRPr kumimoji="0" lang="en-US" sz="1000" dirty="0"/>
          </a:p>
        </p:txBody>
      </p:sp>
    </p:spTree>
    <p:extLst>
      <p:ext uri="{BB962C8B-B14F-4D97-AF65-F5344CB8AC3E}">
        <p14:creationId xmlns:p14="http://schemas.microsoft.com/office/powerpoint/2010/main" val="9184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TC102455519[[fn=Winter]]</Template>
  <TotalTime>1255</TotalTime>
  <Words>1297</Words>
  <Application>Microsoft Office PowerPoint</Application>
  <PresentationFormat>On-screen Show (4:3)</PresentationFormat>
  <Paragraphs>218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Winter</vt:lpstr>
      <vt:lpstr>InstaPlow</vt:lpstr>
      <vt:lpstr>Agenda</vt:lpstr>
      <vt:lpstr>My Background</vt:lpstr>
      <vt:lpstr>Sponsorship Track Record</vt:lpstr>
      <vt:lpstr>What I do as a Sponsor</vt:lpstr>
      <vt:lpstr>The Project</vt:lpstr>
      <vt:lpstr>Types of snow plows</vt:lpstr>
      <vt:lpstr>Current Characteristics of Snow Plows</vt:lpstr>
      <vt:lpstr>CONOPS Scenario</vt:lpstr>
      <vt:lpstr>What the customer wants…</vt:lpstr>
      <vt:lpstr>Requirements Translated</vt:lpstr>
      <vt:lpstr>Interfaces – What do you see?</vt:lpstr>
      <vt:lpstr>Interfaces and Interferences</vt:lpstr>
      <vt:lpstr>Notional Design</vt:lpstr>
      <vt:lpstr>Notional Design</vt:lpstr>
      <vt:lpstr>Design Factors to Consider</vt:lpstr>
      <vt:lpstr>Other Factors to Consider</vt:lpstr>
      <vt:lpstr>Expertise Needed</vt:lpstr>
      <vt:lpstr>Contacts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EZPlow</dc:title>
  <dc:creator>Richard</dc:creator>
  <cp:lastModifiedBy>Richard</cp:lastModifiedBy>
  <cp:revision>140</cp:revision>
  <dcterms:created xsi:type="dcterms:W3CDTF">2014-04-03T13:42:57Z</dcterms:created>
  <dcterms:modified xsi:type="dcterms:W3CDTF">2014-09-23T01:18:37Z</dcterms:modified>
</cp:coreProperties>
</file>